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7" r:id="rId3"/>
    <p:sldId id="258" r:id="rId4"/>
    <p:sldId id="265" r:id="rId5"/>
    <p:sldId id="259" r:id="rId6"/>
    <p:sldId id="266" r:id="rId7"/>
    <p:sldId id="261" r:id="rId8"/>
    <p:sldId id="263" r:id="rId9"/>
    <p:sldId id="270" r:id="rId10"/>
    <p:sldId id="264" r:id="rId11"/>
    <p:sldId id="269"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581" autoAdjust="0"/>
  </p:normalViewPr>
  <p:slideViewPr>
    <p:cSldViewPr snapToGrid="0">
      <p:cViewPr varScale="1">
        <p:scale>
          <a:sx n="90" d="100"/>
          <a:sy n="90" d="100"/>
        </p:scale>
        <p:origin x="17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 Rautio" userId="739a74dc-003b-4fbc-bfb8-34138fd02f74" providerId="ADAL" clId="{CC9DCD8D-08F0-499D-8E7C-A75E1C7DAE55}"/>
    <pc:docChg chg="modSld">
      <pc:chgData name="Timo Rautio" userId="739a74dc-003b-4fbc-bfb8-34138fd02f74" providerId="ADAL" clId="{CC9DCD8D-08F0-499D-8E7C-A75E1C7DAE55}" dt="2021-10-29T10:54:59.023" v="9" actId="790"/>
      <pc:docMkLst>
        <pc:docMk/>
      </pc:docMkLst>
      <pc:sldChg chg="modSp mod">
        <pc:chgData name="Timo Rautio" userId="739a74dc-003b-4fbc-bfb8-34138fd02f74" providerId="ADAL" clId="{CC9DCD8D-08F0-499D-8E7C-A75E1C7DAE55}" dt="2021-10-29T10:52:13.008" v="1" actId="790"/>
        <pc:sldMkLst>
          <pc:docMk/>
          <pc:sldMk cId="522368166" sldId="258"/>
        </pc:sldMkLst>
        <pc:spChg chg="mod">
          <ac:chgData name="Timo Rautio" userId="739a74dc-003b-4fbc-bfb8-34138fd02f74" providerId="ADAL" clId="{CC9DCD8D-08F0-499D-8E7C-A75E1C7DAE55}" dt="2021-10-29T10:51:58.247" v="0" actId="790"/>
          <ac:spMkLst>
            <pc:docMk/>
            <pc:sldMk cId="522368166" sldId="258"/>
            <ac:spMk id="2" creationId="{9E693BC0-1383-458E-9D6E-EF93B6287A68}"/>
          </ac:spMkLst>
        </pc:spChg>
        <pc:spChg chg="mod">
          <ac:chgData name="Timo Rautio" userId="739a74dc-003b-4fbc-bfb8-34138fd02f74" providerId="ADAL" clId="{CC9DCD8D-08F0-499D-8E7C-A75E1C7DAE55}" dt="2021-10-29T10:52:13.008" v="1" actId="790"/>
          <ac:spMkLst>
            <pc:docMk/>
            <pc:sldMk cId="522368166" sldId="258"/>
            <ac:spMk id="3" creationId="{B3939681-1BBC-479A-BA58-A93B65A2ABDA}"/>
          </ac:spMkLst>
        </pc:spChg>
      </pc:sldChg>
      <pc:sldChg chg="modSp mod">
        <pc:chgData name="Timo Rautio" userId="739a74dc-003b-4fbc-bfb8-34138fd02f74" providerId="ADAL" clId="{CC9DCD8D-08F0-499D-8E7C-A75E1C7DAE55}" dt="2021-10-29T10:52:39.619" v="2" actId="790"/>
        <pc:sldMkLst>
          <pc:docMk/>
          <pc:sldMk cId="3644312958" sldId="259"/>
        </pc:sldMkLst>
        <pc:spChg chg="mod">
          <ac:chgData name="Timo Rautio" userId="739a74dc-003b-4fbc-bfb8-34138fd02f74" providerId="ADAL" clId="{CC9DCD8D-08F0-499D-8E7C-A75E1C7DAE55}" dt="2021-10-29T10:52:39.619" v="2" actId="790"/>
          <ac:spMkLst>
            <pc:docMk/>
            <pc:sldMk cId="3644312958" sldId="259"/>
            <ac:spMk id="4" creationId="{7CA98355-5C75-44DE-89E5-CB243338B196}"/>
          </ac:spMkLst>
        </pc:spChg>
      </pc:sldChg>
      <pc:sldChg chg="modSp mod">
        <pc:chgData name="Timo Rautio" userId="739a74dc-003b-4fbc-bfb8-34138fd02f74" providerId="ADAL" clId="{CC9DCD8D-08F0-499D-8E7C-A75E1C7DAE55}" dt="2021-10-29T10:53:06.314" v="3" actId="790"/>
        <pc:sldMkLst>
          <pc:docMk/>
          <pc:sldMk cId="1470706453" sldId="261"/>
        </pc:sldMkLst>
        <pc:spChg chg="mod">
          <ac:chgData name="Timo Rautio" userId="739a74dc-003b-4fbc-bfb8-34138fd02f74" providerId="ADAL" clId="{CC9DCD8D-08F0-499D-8E7C-A75E1C7DAE55}" dt="2021-10-29T10:53:06.314" v="3" actId="790"/>
          <ac:spMkLst>
            <pc:docMk/>
            <pc:sldMk cId="1470706453" sldId="261"/>
            <ac:spMk id="3" creationId="{B0FBAE11-2E00-4440-BABD-0B0A82CA0C53}"/>
          </ac:spMkLst>
        </pc:spChg>
      </pc:sldChg>
      <pc:sldChg chg="modSp mod">
        <pc:chgData name="Timo Rautio" userId="739a74dc-003b-4fbc-bfb8-34138fd02f74" providerId="ADAL" clId="{CC9DCD8D-08F0-499D-8E7C-A75E1C7DAE55}" dt="2021-10-29T10:54:59.023" v="9" actId="790"/>
        <pc:sldMkLst>
          <pc:docMk/>
          <pc:sldMk cId="2768327462" sldId="263"/>
        </pc:sldMkLst>
        <pc:spChg chg="mod">
          <ac:chgData name="Timo Rautio" userId="739a74dc-003b-4fbc-bfb8-34138fd02f74" providerId="ADAL" clId="{CC9DCD8D-08F0-499D-8E7C-A75E1C7DAE55}" dt="2021-10-29T10:53:22.922" v="4" actId="790"/>
          <ac:spMkLst>
            <pc:docMk/>
            <pc:sldMk cId="2768327462" sldId="263"/>
            <ac:spMk id="3" creationId="{89F5F07C-3422-42FE-A90A-F4DA28121014}"/>
          </ac:spMkLst>
        </pc:spChg>
        <pc:spChg chg="mod">
          <ac:chgData name="Timo Rautio" userId="739a74dc-003b-4fbc-bfb8-34138fd02f74" providerId="ADAL" clId="{CC9DCD8D-08F0-499D-8E7C-A75E1C7DAE55}" dt="2021-10-29T10:54:59.023" v="9" actId="790"/>
          <ac:spMkLst>
            <pc:docMk/>
            <pc:sldMk cId="2768327462" sldId="263"/>
            <ac:spMk id="9" creationId="{4E93DB1C-E075-4195-B39E-17F429E90AAB}"/>
          </ac:spMkLst>
        </pc:spChg>
      </pc:sldChg>
      <pc:sldChg chg="modSp mod">
        <pc:chgData name="Timo Rautio" userId="739a74dc-003b-4fbc-bfb8-34138fd02f74" providerId="ADAL" clId="{CC9DCD8D-08F0-499D-8E7C-A75E1C7DAE55}" dt="2021-10-29T10:53:41.494" v="5" actId="790"/>
        <pc:sldMkLst>
          <pc:docMk/>
          <pc:sldMk cId="4149858835" sldId="264"/>
        </pc:sldMkLst>
        <pc:spChg chg="mod">
          <ac:chgData name="Timo Rautio" userId="739a74dc-003b-4fbc-bfb8-34138fd02f74" providerId="ADAL" clId="{CC9DCD8D-08F0-499D-8E7C-A75E1C7DAE55}" dt="2021-10-29T10:53:41.494" v="5" actId="790"/>
          <ac:spMkLst>
            <pc:docMk/>
            <pc:sldMk cId="4149858835" sldId="264"/>
            <ac:spMk id="4" creationId="{FCAD2F7F-F42C-427C-948B-737FDC8F3627}"/>
          </ac:spMkLst>
        </pc:spChg>
      </pc:sldChg>
      <pc:sldChg chg="modSp mod">
        <pc:chgData name="Timo Rautio" userId="739a74dc-003b-4fbc-bfb8-34138fd02f74" providerId="ADAL" clId="{CC9DCD8D-08F0-499D-8E7C-A75E1C7DAE55}" dt="2021-10-29T10:54:23.769" v="8" actId="790"/>
        <pc:sldMkLst>
          <pc:docMk/>
          <pc:sldMk cId="2580443575" sldId="269"/>
        </pc:sldMkLst>
        <pc:spChg chg="mod">
          <ac:chgData name="Timo Rautio" userId="739a74dc-003b-4fbc-bfb8-34138fd02f74" providerId="ADAL" clId="{CC9DCD8D-08F0-499D-8E7C-A75E1C7DAE55}" dt="2021-10-29T10:54:10.223" v="7" actId="790"/>
          <ac:spMkLst>
            <pc:docMk/>
            <pc:sldMk cId="2580443575" sldId="269"/>
            <ac:spMk id="2" creationId="{BF182CC5-6F1B-4D5D-9424-02A65E64F966}"/>
          </ac:spMkLst>
        </pc:spChg>
        <pc:spChg chg="mod">
          <ac:chgData name="Timo Rautio" userId="739a74dc-003b-4fbc-bfb8-34138fd02f74" providerId="ADAL" clId="{CC9DCD8D-08F0-499D-8E7C-A75E1C7DAE55}" dt="2021-10-29T10:54:23.769" v="8" actId="790"/>
          <ac:spMkLst>
            <pc:docMk/>
            <pc:sldMk cId="2580443575" sldId="269"/>
            <ac:spMk id="3" creationId="{D0FE2981-8539-4AEA-A745-59B4AA0DEB9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0CA68770-7FF1-4048-85D4-47CD4DBB0B33}" type="doc">
      <dgm:prSet loTypeId="urn:microsoft.com/office/officeart/2018/5/layout/IconLeafLabelList" loCatId="icon" qsTypeId="urn:microsoft.com/office/officeart/2005/8/quickstyle/simple4" qsCatId="simple" csTypeId="urn:microsoft.com/office/officeart/2018/5/colors/Iconchunking_coloredtext_accent0_3" csCatId="mainScheme" phldr="1"/>
      <dgm:spPr/>
      <dgm:t>
        <a:bodyPr/>
        <a:lstStyle/>
        <a:p>
          <a:endParaRPr lang="en-US"/>
        </a:p>
      </dgm:t>
    </dgm:pt>
    <dgm:pt modelId="{16E5742A-09F3-4B01-8F11-77498D1166AA}">
      <dgm:prSet/>
      <dgm:spPr/>
      <dgm:t>
        <a:bodyPr/>
        <a:lstStyle/>
        <a:p>
          <a:pPr>
            <a:defRPr cap="all"/>
          </a:pPr>
          <a:r>
            <a:rPr lang="fi-FI"/>
            <a:t>Mitä meillä on?</a:t>
          </a:r>
          <a:endParaRPr lang="en-US"/>
        </a:p>
      </dgm:t>
    </dgm:pt>
    <dgm:pt modelId="{5E11C279-399B-4ADF-82E8-43BE4A0FBBA0}" type="parTrans" cxnId="{529EBC61-26E5-40E7-8A7D-0497CDDB80B0}">
      <dgm:prSet/>
      <dgm:spPr/>
      <dgm:t>
        <a:bodyPr/>
        <a:lstStyle/>
        <a:p>
          <a:endParaRPr lang="en-US"/>
        </a:p>
      </dgm:t>
    </dgm:pt>
    <dgm:pt modelId="{0FB81B33-CECB-49DE-B1FD-5B9E5B314018}" type="sibTrans" cxnId="{529EBC61-26E5-40E7-8A7D-0497CDDB80B0}">
      <dgm:prSet/>
      <dgm:spPr/>
      <dgm:t>
        <a:bodyPr/>
        <a:lstStyle/>
        <a:p>
          <a:endParaRPr lang="en-US"/>
        </a:p>
      </dgm:t>
    </dgm:pt>
    <dgm:pt modelId="{870AB13C-C513-4E14-BEF4-000CA3B6E556}">
      <dgm:prSet/>
      <dgm:spPr/>
      <dgm:t>
        <a:bodyPr/>
        <a:lstStyle/>
        <a:p>
          <a:pPr>
            <a:defRPr cap="all"/>
          </a:pPr>
          <a:r>
            <a:rPr lang="fi-FI"/>
            <a:t>Mitä tarvitsemme?</a:t>
          </a:r>
          <a:endParaRPr lang="en-US"/>
        </a:p>
      </dgm:t>
    </dgm:pt>
    <dgm:pt modelId="{D191415B-FD42-4810-8E3B-913F48B7670A}" type="parTrans" cxnId="{8D3BD097-8ED6-4D47-8114-2EB214505C39}">
      <dgm:prSet/>
      <dgm:spPr/>
      <dgm:t>
        <a:bodyPr/>
        <a:lstStyle/>
        <a:p>
          <a:endParaRPr lang="en-US"/>
        </a:p>
      </dgm:t>
    </dgm:pt>
    <dgm:pt modelId="{DE5FED07-E13E-4D48-B7CC-21FEE6F2B720}" type="sibTrans" cxnId="{8D3BD097-8ED6-4D47-8114-2EB214505C39}">
      <dgm:prSet/>
      <dgm:spPr/>
      <dgm:t>
        <a:bodyPr/>
        <a:lstStyle/>
        <a:p>
          <a:endParaRPr lang="en-US"/>
        </a:p>
      </dgm:t>
    </dgm:pt>
    <dgm:pt modelId="{312C2F78-173E-41ED-A52E-9280C966B984}" type="pres">
      <dgm:prSet presAssocID="{0CA68770-7FF1-4048-85D4-47CD4DBB0B33}" presName="root" presStyleCnt="0">
        <dgm:presLayoutVars>
          <dgm:dir/>
          <dgm:resizeHandles val="exact"/>
        </dgm:presLayoutVars>
      </dgm:prSet>
      <dgm:spPr/>
    </dgm:pt>
    <dgm:pt modelId="{A176535B-9A9B-42FE-B683-5A071D823AAE}" type="pres">
      <dgm:prSet presAssocID="{16E5742A-09F3-4B01-8F11-77498D1166AA}" presName="compNode" presStyleCnt="0"/>
      <dgm:spPr/>
    </dgm:pt>
    <dgm:pt modelId="{8039BBE5-BB4B-4F3E-A4B6-BE0966A29E6E}" type="pres">
      <dgm:prSet presAssocID="{16E5742A-09F3-4B01-8F11-77498D1166AA}" presName="iconBgRect" presStyleLbl="bgShp" presStyleIdx="0" presStyleCnt="2"/>
      <dgm:spPr>
        <a:prstGeom prst="round2DiagRect">
          <a:avLst>
            <a:gd name="adj1" fmla="val 29727"/>
            <a:gd name="adj2" fmla="val 0"/>
          </a:avLst>
        </a:prstGeom>
      </dgm:spPr>
    </dgm:pt>
    <dgm:pt modelId="{F9B25A92-1BC7-47BA-BB30-8B13D5BEDBAC}" type="pres">
      <dgm:prSet presAssocID="{16E5742A-09F3-4B01-8F11-77498D1166A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9A9E923F-532F-459D-82BB-6E88A037727C}" type="pres">
      <dgm:prSet presAssocID="{16E5742A-09F3-4B01-8F11-77498D1166AA}" presName="spaceRect" presStyleCnt="0"/>
      <dgm:spPr/>
    </dgm:pt>
    <dgm:pt modelId="{BDFEA330-D004-4B83-A456-2264A869A6A6}" type="pres">
      <dgm:prSet presAssocID="{16E5742A-09F3-4B01-8F11-77498D1166AA}" presName="textRect" presStyleLbl="revTx" presStyleIdx="0" presStyleCnt="2">
        <dgm:presLayoutVars>
          <dgm:chMax val="1"/>
          <dgm:chPref val="1"/>
        </dgm:presLayoutVars>
      </dgm:prSet>
      <dgm:spPr/>
    </dgm:pt>
    <dgm:pt modelId="{0EDCEF1D-9517-45BA-B31A-E4708809CCE9}" type="pres">
      <dgm:prSet presAssocID="{0FB81B33-CECB-49DE-B1FD-5B9E5B314018}" presName="sibTrans" presStyleCnt="0"/>
      <dgm:spPr/>
    </dgm:pt>
    <dgm:pt modelId="{36DFEE05-3F87-4310-84F8-34159AF8EEE3}" type="pres">
      <dgm:prSet presAssocID="{870AB13C-C513-4E14-BEF4-000CA3B6E556}" presName="compNode" presStyleCnt="0"/>
      <dgm:spPr/>
    </dgm:pt>
    <dgm:pt modelId="{AE95DD24-EDFC-4050-8C51-23A22D747010}" type="pres">
      <dgm:prSet presAssocID="{870AB13C-C513-4E14-BEF4-000CA3B6E556}" presName="iconBgRect" presStyleLbl="bgShp" presStyleIdx="1" presStyleCnt="2"/>
      <dgm:spPr>
        <a:prstGeom prst="round2DiagRect">
          <a:avLst>
            <a:gd name="adj1" fmla="val 29727"/>
            <a:gd name="adj2" fmla="val 0"/>
          </a:avLst>
        </a:prstGeom>
      </dgm:spPr>
    </dgm:pt>
    <dgm:pt modelId="{BCD1B0CA-9099-4871-AB72-F133EE9A6801}" type="pres">
      <dgm:prSet presAssocID="{870AB13C-C513-4E14-BEF4-000CA3B6E55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0F8CBE16-9672-4DD5-809B-E9F12FDEB4AA}" type="pres">
      <dgm:prSet presAssocID="{870AB13C-C513-4E14-BEF4-000CA3B6E556}" presName="spaceRect" presStyleCnt="0"/>
      <dgm:spPr/>
    </dgm:pt>
    <dgm:pt modelId="{5ED71B6F-4868-4FC9-A57E-B856F46B86B1}" type="pres">
      <dgm:prSet presAssocID="{870AB13C-C513-4E14-BEF4-000CA3B6E556}" presName="textRect" presStyleLbl="revTx" presStyleIdx="1" presStyleCnt="2">
        <dgm:presLayoutVars>
          <dgm:chMax val="1"/>
          <dgm:chPref val="1"/>
        </dgm:presLayoutVars>
      </dgm:prSet>
      <dgm:spPr/>
    </dgm:pt>
  </dgm:ptLst>
  <dgm:cxnLst>
    <dgm:cxn modelId="{529EBC61-26E5-40E7-8A7D-0497CDDB80B0}" srcId="{0CA68770-7FF1-4048-85D4-47CD4DBB0B33}" destId="{16E5742A-09F3-4B01-8F11-77498D1166AA}" srcOrd="0" destOrd="0" parTransId="{5E11C279-399B-4ADF-82E8-43BE4A0FBBA0}" sibTransId="{0FB81B33-CECB-49DE-B1FD-5B9E5B314018}"/>
    <dgm:cxn modelId="{DAAAFC45-A893-498B-AD12-F3A84A3D803E}" type="presOf" srcId="{870AB13C-C513-4E14-BEF4-000CA3B6E556}" destId="{5ED71B6F-4868-4FC9-A57E-B856F46B86B1}" srcOrd="0" destOrd="0" presId="urn:microsoft.com/office/officeart/2018/5/layout/IconLeafLabelList"/>
    <dgm:cxn modelId="{8A99B047-E3B0-40CB-B0ED-0C0ACE9709E4}" type="presOf" srcId="{16E5742A-09F3-4B01-8F11-77498D1166AA}" destId="{BDFEA330-D004-4B83-A456-2264A869A6A6}" srcOrd="0" destOrd="0" presId="urn:microsoft.com/office/officeart/2018/5/layout/IconLeafLabelList"/>
    <dgm:cxn modelId="{8398AF82-C4AB-4813-928B-F1C9E9EDBE9D}" type="presOf" srcId="{0CA68770-7FF1-4048-85D4-47CD4DBB0B33}" destId="{312C2F78-173E-41ED-A52E-9280C966B984}" srcOrd="0" destOrd="0" presId="urn:microsoft.com/office/officeart/2018/5/layout/IconLeafLabelList"/>
    <dgm:cxn modelId="{8D3BD097-8ED6-4D47-8114-2EB214505C39}" srcId="{0CA68770-7FF1-4048-85D4-47CD4DBB0B33}" destId="{870AB13C-C513-4E14-BEF4-000CA3B6E556}" srcOrd="1" destOrd="0" parTransId="{D191415B-FD42-4810-8E3B-913F48B7670A}" sibTransId="{DE5FED07-E13E-4D48-B7CC-21FEE6F2B720}"/>
    <dgm:cxn modelId="{15D39F64-05DE-4DA6-B1AF-0D6C031A0EC1}" type="presParOf" srcId="{312C2F78-173E-41ED-A52E-9280C966B984}" destId="{A176535B-9A9B-42FE-B683-5A071D823AAE}" srcOrd="0" destOrd="0" presId="urn:microsoft.com/office/officeart/2018/5/layout/IconLeafLabelList"/>
    <dgm:cxn modelId="{53B8C835-FD8E-43C2-AC28-1E6C506C78B8}" type="presParOf" srcId="{A176535B-9A9B-42FE-B683-5A071D823AAE}" destId="{8039BBE5-BB4B-4F3E-A4B6-BE0966A29E6E}" srcOrd="0" destOrd="0" presId="urn:microsoft.com/office/officeart/2018/5/layout/IconLeafLabelList"/>
    <dgm:cxn modelId="{9D1B80E5-AB88-4745-9E3B-8F52CECDCA4E}" type="presParOf" srcId="{A176535B-9A9B-42FE-B683-5A071D823AAE}" destId="{F9B25A92-1BC7-47BA-BB30-8B13D5BEDBAC}" srcOrd="1" destOrd="0" presId="urn:microsoft.com/office/officeart/2018/5/layout/IconLeafLabelList"/>
    <dgm:cxn modelId="{5E0C22DD-590B-4ABA-9385-EA5377DD2695}" type="presParOf" srcId="{A176535B-9A9B-42FE-B683-5A071D823AAE}" destId="{9A9E923F-532F-459D-82BB-6E88A037727C}" srcOrd="2" destOrd="0" presId="urn:microsoft.com/office/officeart/2018/5/layout/IconLeafLabelList"/>
    <dgm:cxn modelId="{92EFCC43-D31D-4CE7-95FD-8A9F74F9D8C1}" type="presParOf" srcId="{A176535B-9A9B-42FE-B683-5A071D823AAE}" destId="{BDFEA330-D004-4B83-A456-2264A869A6A6}" srcOrd="3" destOrd="0" presId="urn:microsoft.com/office/officeart/2018/5/layout/IconLeafLabelList"/>
    <dgm:cxn modelId="{A8EEDA0B-93AE-4B97-A55E-6AFA0D5BEE1C}" type="presParOf" srcId="{312C2F78-173E-41ED-A52E-9280C966B984}" destId="{0EDCEF1D-9517-45BA-B31A-E4708809CCE9}" srcOrd="1" destOrd="0" presId="urn:microsoft.com/office/officeart/2018/5/layout/IconLeafLabelList"/>
    <dgm:cxn modelId="{F3766B83-349E-4352-A38B-558D7E691B89}" type="presParOf" srcId="{312C2F78-173E-41ED-A52E-9280C966B984}" destId="{36DFEE05-3F87-4310-84F8-34159AF8EEE3}" srcOrd="2" destOrd="0" presId="urn:microsoft.com/office/officeart/2018/5/layout/IconLeafLabelList"/>
    <dgm:cxn modelId="{9ECC89A7-574C-45C5-B0D9-126D7ECBD67A}" type="presParOf" srcId="{36DFEE05-3F87-4310-84F8-34159AF8EEE3}" destId="{AE95DD24-EDFC-4050-8C51-23A22D747010}" srcOrd="0" destOrd="0" presId="urn:microsoft.com/office/officeart/2018/5/layout/IconLeafLabelList"/>
    <dgm:cxn modelId="{19FAF1BD-1129-4444-8BD8-F4BDD5BEA0DA}" type="presParOf" srcId="{36DFEE05-3F87-4310-84F8-34159AF8EEE3}" destId="{BCD1B0CA-9099-4871-AB72-F133EE9A6801}" srcOrd="1" destOrd="0" presId="urn:microsoft.com/office/officeart/2018/5/layout/IconLeafLabelList"/>
    <dgm:cxn modelId="{DE180AAC-5D7F-4A9E-A642-A7E8632CE595}" type="presParOf" srcId="{36DFEE05-3F87-4310-84F8-34159AF8EEE3}" destId="{0F8CBE16-9672-4DD5-809B-E9F12FDEB4AA}" srcOrd="2" destOrd="0" presId="urn:microsoft.com/office/officeart/2018/5/layout/IconLeafLabelList"/>
    <dgm:cxn modelId="{769D9202-0EBF-4C21-898C-2B7C369FCD61}" type="presParOf" srcId="{36DFEE05-3F87-4310-84F8-34159AF8EEE3}" destId="{5ED71B6F-4868-4FC9-A57E-B856F46B86B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9BBE5-BB4B-4F3E-A4B6-BE0966A29E6E}">
      <dsp:nvSpPr>
        <dsp:cNvPr id="0" name=""/>
        <dsp:cNvSpPr/>
      </dsp:nvSpPr>
      <dsp:spPr>
        <a:xfrm>
          <a:off x="2044800" y="375668"/>
          <a:ext cx="2196000" cy="2196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9B25A92-1BC7-47BA-BB30-8B13D5BEDBAC}">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DFEA330-D004-4B83-A456-2264A869A6A6}">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cap="all"/>
          </a:pPr>
          <a:r>
            <a:rPr lang="fi-FI" sz="2900" kern="1200"/>
            <a:t>Mitä meillä on?</a:t>
          </a:r>
          <a:endParaRPr lang="en-US" sz="2900" kern="1200"/>
        </a:p>
      </dsp:txBody>
      <dsp:txXfrm>
        <a:off x="1342800" y="3255669"/>
        <a:ext cx="3600000" cy="720000"/>
      </dsp:txXfrm>
    </dsp:sp>
    <dsp:sp modelId="{AE95DD24-EDFC-4050-8C51-23A22D747010}">
      <dsp:nvSpPr>
        <dsp:cNvPr id="0" name=""/>
        <dsp:cNvSpPr/>
      </dsp:nvSpPr>
      <dsp:spPr>
        <a:xfrm>
          <a:off x="6274800" y="375668"/>
          <a:ext cx="2196000" cy="2196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CD1B0CA-9099-4871-AB72-F133EE9A6801}">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ED71B6F-4868-4FC9-A57E-B856F46B86B1}">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cap="all"/>
          </a:pPr>
          <a:r>
            <a:rPr lang="fi-FI" sz="2900" kern="1200"/>
            <a:t>Mitä tarvitsemme?</a:t>
          </a:r>
          <a:endParaRPr lang="en-US" sz="2900" kern="1200"/>
        </a:p>
      </dsp:txBody>
      <dsp:txXfrm>
        <a:off x="5572800"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C8724-1818-41A9-987E-23FC0CE6431D}" type="datetimeFigureOut">
              <a:rPr lang="fi-FI" smtClean="0"/>
              <a:t>29.10.2021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FFF40-F831-4E4C-9B11-6092158077B7}" type="slidenum">
              <a:rPr lang="fi-FI" smtClean="0"/>
              <a:t>‹#›</a:t>
            </a:fld>
            <a:endParaRPr lang="fi-FI"/>
          </a:p>
        </p:txBody>
      </p:sp>
    </p:spTree>
    <p:extLst>
      <p:ext uri="{BB962C8B-B14F-4D97-AF65-F5344CB8AC3E}">
        <p14:creationId xmlns:p14="http://schemas.microsoft.com/office/powerpoint/2010/main" val="1215340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 materiaali on suunnattu seuratoiminnassa mukana oleville henkilöille, jotka haluavat kehittää lasten ja nuorten toimintaa. Tämän materiaalin avulla saat vinkkejä siitä, mitä tulisi ottaa huomioon ampumaurheilukoulua perustaessa. Diasarja toimii apuna vaikkapa seuran johtokunnan kokouksessa tai ohjaajien </a:t>
            </a:r>
            <a:r>
              <a:rPr lang="fi-FI"/>
              <a:t>kanssa keskustellessa.</a:t>
            </a:r>
            <a:endParaRPr lang="fi-FI" dirty="0"/>
          </a:p>
        </p:txBody>
      </p:sp>
      <p:sp>
        <p:nvSpPr>
          <p:cNvPr id="4" name="Dian numeron paikkamerkki 3"/>
          <p:cNvSpPr>
            <a:spLocks noGrp="1"/>
          </p:cNvSpPr>
          <p:nvPr>
            <p:ph type="sldNum" sz="quarter" idx="5"/>
          </p:nvPr>
        </p:nvSpPr>
        <p:spPr/>
        <p:txBody>
          <a:bodyPr/>
          <a:lstStyle/>
          <a:p>
            <a:fld id="{35CFFF40-F831-4E4C-9B11-6092158077B7}" type="slidenum">
              <a:rPr lang="fi-FI" smtClean="0"/>
              <a:t>1</a:t>
            </a:fld>
            <a:endParaRPr lang="fi-FI"/>
          </a:p>
        </p:txBody>
      </p:sp>
    </p:spTree>
    <p:extLst>
      <p:ext uri="{BB962C8B-B14F-4D97-AF65-F5344CB8AC3E}">
        <p14:creationId xmlns:p14="http://schemas.microsoft.com/office/powerpoint/2010/main" val="3068690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5CFFF40-F831-4E4C-9B11-6092158077B7}" type="slidenum">
              <a:rPr lang="fi-FI" smtClean="0"/>
              <a:t>11</a:t>
            </a:fld>
            <a:endParaRPr lang="fi-FI"/>
          </a:p>
        </p:txBody>
      </p:sp>
    </p:spTree>
    <p:extLst>
      <p:ext uri="{BB962C8B-B14F-4D97-AF65-F5344CB8AC3E}">
        <p14:creationId xmlns:p14="http://schemas.microsoft.com/office/powerpoint/2010/main" val="1926425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5CFFF40-F831-4E4C-9B11-6092158077B7}" type="slidenum">
              <a:rPr lang="fi-FI" smtClean="0"/>
              <a:t>2</a:t>
            </a:fld>
            <a:endParaRPr lang="fi-FI"/>
          </a:p>
        </p:txBody>
      </p:sp>
    </p:spTree>
    <p:extLst>
      <p:ext uri="{BB962C8B-B14F-4D97-AF65-F5344CB8AC3E}">
        <p14:creationId xmlns:p14="http://schemas.microsoft.com/office/powerpoint/2010/main" val="1425409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none" strike="noStrike" kern="1200" baseline="0" dirty="0">
                <a:solidFill>
                  <a:schemeClr val="tx1"/>
                </a:solidFill>
                <a:latin typeface="+mn-lt"/>
                <a:ea typeface="+mn-ea"/>
                <a:cs typeface="+mn-cs"/>
              </a:rPr>
              <a:t>Ampumaurheilukoulusta kaikki alkaa! </a:t>
            </a:r>
          </a:p>
          <a:p>
            <a:r>
              <a:rPr lang="fi-FI" sz="1200" b="0" i="0" u="none" strike="noStrike" kern="1200" baseline="0" dirty="0">
                <a:solidFill>
                  <a:schemeClr val="tx1"/>
                </a:solidFill>
                <a:latin typeface="+mn-lt"/>
                <a:ea typeface="+mn-ea"/>
                <a:cs typeface="+mn-cs"/>
              </a:rPr>
              <a:t>Ampumaurheilukoulut ovat ampumaurheiluseurojen nuorisotoiminnan päätoimimuoto. Ampumaurheilukoulut alkavat syys-lokakuussa ja jatkuvat pitkälle kevääseen ja jopa yli kesän. Ampumaurheilukoulut kokoontuvat yleisimmin kerran viikossa. Ampumaurheilukoulussa annetaan perusopetusta ammunnasta, halutessaan pääsee mukaan kilpailutoimintaan, löytää uusia kavereita ja mukavia yhdessäolon hetkiä harjoittelun lomassa. </a:t>
            </a:r>
          </a:p>
          <a:p>
            <a:r>
              <a:rPr lang="fi-FI" sz="1200" b="0" i="0" u="none" strike="noStrike" kern="1200" baseline="0" dirty="0">
                <a:solidFill>
                  <a:schemeClr val="tx1"/>
                </a:solidFill>
                <a:latin typeface="+mn-lt"/>
                <a:ea typeface="+mn-ea"/>
                <a:cs typeface="+mn-cs"/>
              </a:rPr>
              <a:t>Urheiluseuroja ei olisi olemassa ilman lasten vanhempia. Urheiluseurat muodostuvat aktiivisista ihmisistä, jotka tekevät vapaaehtoisvoimin työtä yhteisen päämäärän eteen. Ampumaurheilussa kaikki vanhemmat ovat tervetulleita mukaan seuratoimintaan. </a:t>
            </a:r>
          </a:p>
          <a:p>
            <a:endParaRPr lang="fi-FI" sz="1200" b="0" i="0" u="none" strike="noStrike" kern="1200" baseline="0" dirty="0">
              <a:solidFill>
                <a:schemeClr val="tx1"/>
              </a:solidFill>
              <a:latin typeface="+mn-lt"/>
              <a:ea typeface="+mn-ea"/>
              <a:cs typeface="+mn-cs"/>
            </a:endParaRPr>
          </a:p>
          <a:p>
            <a:r>
              <a:rPr lang="fi-FI" sz="1200" b="1" i="0" u="none" strike="noStrike" kern="1200" baseline="0" dirty="0">
                <a:solidFill>
                  <a:schemeClr val="tx1"/>
                </a:solidFill>
                <a:latin typeface="+mn-lt"/>
                <a:ea typeface="+mn-ea"/>
                <a:cs typeface="+mn-cs"/>
              </a:rPr>
              <a:t>Lasten vanhempien aktivointi </a:t>
            </a:r>
          </a:p>
          <a:p>
            <a:r>
              <a:rPr lang="fi-FI" sz="1200" b="0" i="0" u="none" strike="noStrike" kern="1200" baseline="0" dirty="0">
                <a:solidFill>
                  <a:schemeClr val="tx1"/>
                </a:solidFill>
                <a:latin typeface="+mn-lt"/>
                <a:ea typeface="+mn-ea"/>
                <a:cs typeface="+mn-cs"/>
              </a:rPr>
              <a:t>Lapsen ampumaurheiluharrastuksen pysyvyyden kannalta lasten vanhempien mukanaolo on tärkeää. Jo pelkkä kulkeminen harjoituksiin vaatii usein kyydin vanhemmilta. Useat seurat ovat luoneet käytäntöjä, miten houkutella koko perheet mukaan toimintaan, ja vähitellen monet vanhemmista ovat tulleet mukaan jopa ohjaajiksi. Kun vanhempien mukanaolo harjoituksissa on luonteva osa toimintaa, on uusienkin perheiden helppo tulla mukaan. Useissa seuroissa jopa edellytetään vanhemman mukanaoloa harjoituksessa yhdessä lapsen kanssa. Hyvä ilmapiiri syntyy tervetulotoivotuksista, hymyistä ja iloisesta tekemisestä, johon jokainen on tervetullut. Kauden alussa järjestetty vanhempainilta poistaa jännityksen tunteita, ja siellä on aikaa kertoa toiminnasta ja vanhempien roolista harjoituksessa. </a:t>
            </a:r>
            <a:endParaRPr lang="fi-FI" dirty="0"/>
          </a:p>
        </p:txBody>
      </p:sp>
      <p:sp>
        <p:nvSpPr>
          <p:cNvPr id="4" name="Dian numeron paikkamerkki 3"/>
          <p:cNvSpPr>
            <a:spLocks noGrp="1"/>
          </p:cNvSpPr>
          <p:nvPr>
            <p:ph type="sldNum" sz="quarter" idx="5"/>
          </p:nvPr>
        </p:nvSpPr>
        <p:spPr/>
        <p:txBody>
          <a:bodyPr/>
          <a:lstStyle/>
          <a:p>
            <a:fld id="{35CFFF40-F831-4E4C-9B11-6092158077B7}" type="slidenum">
              <a:rPr lang="fi-FI" smtClean="0"/>
              <a:t>3</a:t>
            </a:fld>
            <a:endParaRPr lang="fi-FI"/>
          </a:p>
        </p:txBody>
      </p:sp>
    </p:spTree>
    <p:extLst>
      <p:ext uri="{BB962C8B-B14F-4D97-AF65-F5344CB8AC3E}">
        <p14:creationId xmlns:p14="http://schemas.microsoft.com/office/powerpoint/2010/main" val="345596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a:solidFill>
                  <a:schemeClr val="tx1"/>
                </a:solidFill>
                <a:latin typeface="+mn-lt"/>
                <a:ea typeface="+mn-ea"/>
                <a:cs typeface="+mn-cs"/>
              </a:rPr>
              <a:t>Vanha sanonta ”hyvin suunniteltu on puoliksi tehty” pitää paikkansa myös ampumaurheiluseuran nuorisotoiminnassa. Kausiohjelma ja ampumaharjoitukset on valmisteltava hyvissä ajoin ennen harjoituksia. </a:t>
            </a:r>
            <a:endParaRPr lang="fi-FI" dirty="0"/>
          </a:p>
        </p:txBody>
      </p:sp>
      <p:sp>
        <p:nvSpPr>
          <p:cNvPr id="4" name="Dian numeron paikkamerkki 3"/>
          <p:cNvSpPr>
            <a:spLocks noGrp="1"/>
          </p:cNvSpPr>
          <p:nvPr>
            <p:ph type="sldNum" sz="quarter" idx="5"/>
          </p:nvPr>
        </p:nvSpPr>
        <p:spPr/>
        <p:txBody>
          <a:bodyPr/>
          <a:lstStyle/>
          <a:p>
            <a:fld id="{35CFFF40-F831-4E4C-9B11-6092158077B7}" type="slidenum">
              <a:rPr lang="fi-FI" smtClean="0"/>
              <a:t>4</a:t>
            </a:fld>
            <a:endParaRPr lang="fi-FI"/>
          </a:p>
        </p:txBody>
      </p:sp>
    </p:spTree>
    <p:extLst>
      <p:ext uri="{BB962C8B-B14F-4D97-AF65-F5344CB8AC3E}">
        <p14:creationId xmlns:p14="http://schemas.microsoft.com/office/powerpoint/2010/main" val="2144210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none" strike="noStrike" kern="1200" baseline="0" dirty="0">
                <a:solidFill>
                  <a:schemeClr val="tx1"/>
                </a:solidFill>
                <a:latin typeface="+mn-lt"/>
                <a:ea typeface="+mn-ea"/>
                <a:cs typeface="+mn-cs"/>
              </a:rPr>
              <a:t>Tavoite lasten kannalta </a:t>
            </a:r>
          </a:p>
          <a:p>
            <a:r>
              <a:rPr lang="fi-FI" sz="1200" b="0" i="0" u="none" strike="noStrike" kern="1200" baseline="0" dirty="0">
                <a:solidFill>
                  <a:schemeClr val="tx1"/>
                </a:solidFill>
                <a:latin typeface="+mn-lt"/>
                <a:ea typeface="+mn-ea"/>
                <a:cs typeface="+mn-cs"/>
              </a:rPr>
              <a:t>Jokainen meistä on erilainen. Jokainen lapsi kehittyy omaa tahtiaan. Lapsen kehitys etenee tiettyjen vaiheiden kautta, missä fyysisen ja psyykkisen kypsymisen sekä oppimisen välillä on kokonaisvaltainen jatkuva vuorovaikutus. Näiden lainalaisuuksien takia liikunnallisten taitojen oppiminen tapahtuu myös hyvin yksilöllisesti. Lapsen pitää voida osallistua liikuntaan omin edellytyksin, tarpein ja ehdoin. Lasta pitää kohdella ainutlaatuisena yksilönä, jolla on omat lähtökohdat ja mahdollisuudet kehittyä. Lasten liikunta on kehittymistä ja kasvamista myönteisessä ilmapiirissä liikunnan keinoin. Lapsi huomioidaan ja häntä arvostetaan hänen omista suorituksistaan kokonaisvaltaisena yksilönä, vertailematta muihin. Kaikilla lapsilla on käsittämätön määrä mahdollisuuksia, jotka liikunnan avulla voidaan loihtia esiin ja kehittää edelleen. Mielenkiinto, innostava ohjaus, turvallinen ympäristö, mahdollisuus luoda itse ja oppimisen riemu luovat yhdistelmän, jonka avulla lapset parhaimmillaan innostuvat omakohtaiseen elinikäiseen liikunnan harrastamiseen. On tärkeää, ettei liikuntaa järjestetä niin, että se rajoittaa lasten mahdollisuuksia kokea ja kokeilla. Kaikilla lapsilla on oikeus kehittyä ja kehittää aito innostus liikuntaan omista lähtökohdistaan. Ampumaurheilukouluissa keskittymiskyky paranee, samoin oman kehon hyvä hallinta ja tasapaino kehittyvät. Ampumaurheilukouluissa on kiinnostavaa tekemistä. Opitaan ampumataitojen ja saadaan kannustusta sekä huomiota. </a:t>
            </a:r>
          </a:p>
          <a:p>
            <a:endParaRPr lang="fi-FI" sz="1200" b="0" i="0" u="none" strike="noStrike" kern="1200" baseline="0" dirty="0">
              <a:solidFill>
                <a:schemeClr val="tx1"/>
              </a:solidFill>
              <a:latin typeface="+mn-lt"/>
              <a:ea typeface="+mn-ea"/>
              <a:cs typeface="+mn-cs"/>
            </a:endParaRPr>
          </a:p>
          <a:p>
            <a:r>
              <a:rPr lang="fi-FI" sz="1200" b="1" i="0" u="none" strike="noStrike" kern="1200" baseline="0" dirty="0">
                <a:solidFill>
                  <a:schemeClr val="tx1"/>
                </a:solidFill>
                <a:latin typeface="+mn-lt"/>
                <a:ea typeface="+mn-ea"/>
                <a:cs typeface="+mn-cs"/>
              </a:rPr>
              <a:t>Tavoite seuran kannalta </a:t>
            </a:r>
          </a:p>
          <a:p>
            <a:r>
              <a:rPr lang="fi-FI" sz="1200" b="0" i="0" u="none" strike="noStrike" kern="1200" baseline="0" dirty="0">
                <a:solidFill>
                  <a:schemeClr val="tx1"/>
                </a:solidFill>
                <a:latin typeface="+mn-lt"/>
                <a:ea typeface="+mn-ea"/>
                <a:cs typeface="+mn-cs"/>
              </a:rPr>
              <a:t>Uudet harrastajat turvaavat lajin tulevaisuuden. Heidän ansiostaan jäsenrakenne muuttuu. Se edistää suvaitsevaisuutta ja avoimuutta, toiminta monipuolistuu sekä imago paranee. Vanhemmat saadaan toimintaan mukaan, saadaan myös perusteluja kunnan tuelle ja uusille radoille. </a:t>
            </a:r>
            <a:endParaRPr lang="fi-FI" dirty="0"/>
          </a:p>
        </p:txBody>
      </p:sp>
      <p:sp>
        <p:nvSpPr>
          <p:cNvPr id="4" name="Dian numeron paikkamerkki 3"/>
          <p:cNvSpPr>
            <a:spLocks noGrp="1"/>
          </p:cNvSpPr>
          <p:nvPr>
            <p:ph type="sldNum" sz="quarter" idx="5"/>
          </p:nvPr>
        </p:nvSpPr>
        <p:spPr/>
        <p:txBody>
          <a:bodyPr/>
          <a:lstStyle/>
          <a:p>
            <a:fld id="{35CFFF40-F831-4E4C-9B11-6092158077B7}" type="slidenum">
              <a:rPr lang="fi-FI" smtClean="0"/>
              <a:t>5</a:t>
            </a:fld>
            <a:endParaRPr lang="fi-FI"/>
          </a:p>
        </p:txBody>
      </p:sp>
    </p:spTree>
    <p:extLst>
      <p:ext uri="{BB962C8B-B14F-4D97-AF65-F5344CB8AC3E}">
        <p14:creationId xmlns:p14="http://schemas.microsoft.com/office/powerpoint/2010/main" val="3650993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a:solidFill>
                  <a:schemeClr val="tx1"/>
                </a:solidFill>
                <a:latin typeface="+mn-lt"/>
                <a:ea typeface="+mn-ea"/>
                <a:cs typeface="+mn-cs"/>
              </a:rPr>
              <a:t>Kun käynnistetään uutta toimintaa, ovat tavoitteiden määrittely, toimintamuodon suunnittelu ja toimijoiden rekrytointi ensimmäiset toimenpiteet. </a:t>
            </a:r>
          </a:p>
          <a:p>
            <a:r>
              <a:rPr lang="fi-FI" sz="1200" b="0" i="0" u="none" strike="noStrike" kern="1200" baseline="0" dirty="0">
                <a:solidFill>
                  <a:schemeClr val="tx1"/>
                </a:solidFill>
                <a:latin typeface="+mn-lt"/>
                <a:ea typeface="+mn-ea"/>
                <a:cs typeface="+mn-cs"/>
              </a:rPr>
              <a:t>Kun kehitetään olemassa olevaa toimintaa, arvioidaan sen nykymuotoa ja päätetään millä toimilla sitä halutaan ja voidaan kehittää. </a:t>
            </a:r>
            <a:endParaRPr lang="fi-FI" dirty="0"/>
          </a:p>
        </p:txBody>
      </p:sp>
      <p:sp>
        <p:nvSpPr>
          <p:cNvPr id="4" name="Dian numeron paikkamerkki 3"/>
          <p:cNvSpPr>
            <a:spLocks noGrp="1"/>
          </p:cNvSpPr>
          <p:nvPr>
            <p:ph type="sldNum" sz="quarter" idx="5"/>
          </p:nvPr>
        </p:nvSpPr>
        <p:spPr/>
        <p:txBody>
          <a:bodyPr/>
          <a:lstStyle/>
          <a:p>
            <a:fld id="{35CFFF40-F831-4E4C-9B11-6092158077B7}" type="slidenum">
              <a:rPr lang="fi-FI" smtClean="0"/>
              <a:t>6</a:t>
            </a:fld>
            <a:endParaRPr lang="fi-FI"/>
          </a:p>
        </p:txBody>
      </p:sp>
    </p:spTree>
    <p:extLst>
      <p:ext uri="{BB962C8B-B14F-4D97-AF65-F5344CB8AC3E}">
        <p14:creationId xmlns:p14="http://schemas.microsoft.com/office/powerpoint/2010/main" val="312240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none" strike="noStrike" kern="1200" baseline="0" dirty="0">
                <a:solidFill>
                  <a:schemeClr val="tx1"/>
                </a:solidFill>
                <a:latin typeface="+mn-lt"/>
                <a:ea typeface="+mn-ea"/>
                <a:cs typeface="+mn-cs"/>
              </a:rPr>
              <a:t>Budjetin laatiminen </a:t>
            </a:r>
            <a:br>
              <a:rPr lang="fi-FI" sz="1200" b="0" i="0" u="none" strike="noStrike" kern="1200" baseline="0" dirty="0">
                <a:solidFill>
                  <a:schemeClr val="tx1"/>
                </a:solidFill>
                <a:latin typeface="+mn-lt"/>
                <a:ea typeface="+mn-ea"/>
                <a:cs typeface="+mn-cs"/>
              </a:rPr>
            </a:br>
            <a:r>
              <a:rPr lang="fi-FI" sz="1200" b="0" i="0" u="none" strike="noStrike" kern="1200" baseline="0" dirty="0">
                <a:solidFill>
                  <a:schemeClr val="tx1"/>
                </a:solidFill>
                <a:latin typeface="+mn-lt"/>
                <a:ea typeface="+mn-ea"/>
                <a:cs typeface="+mn-cs"/>
              </a:rPr>
              <a:t>Osallistumismaksulla on katettava toiminnasta aiheutuneet kustannukset. Lisäksi on mietittävä, mitä ampumaurheilukoulun tuotoilla halutaan tehdä/kehittää sekä millaisia välineitä ja varusteita seura haluaa hankkia ampumaurheilukoulun käyttöön. </a:t>
            </a:r>
          </a:p>
          <a:p>
            <a:endParaRPr lang="fi-FI" sz="1200" b="0" i="0" u="none" strike="noStrike" kern="1200" baseline="0" dirty="0">
              <a:solidFill>
                <a:schemeClr val="tx1"/>
              </a:solidFill>
              <a:latin typeface="+mn-lt"/>
              <a:ea typeface="+mn-ea"/>
              <a:cs typeface="+mn-cs"/>
            </a:endParaRPr>
          </a:p>
          <a:p>
            <a:r>
              <a:rPr lang="fi-FI" sz="1200" b="1" i="0" u="none" strike="noStrike" kern="1200" baseline="0" dirty="0">
                <a:solidFill>
                  <a:schemeClr val="tx1"/>
                </a:solidFill>
                <a:latin typeface="+mn-lt"/>
                <a:ea typeface="+mn-ea"/>
                <a:cs typeface="+mn-cs"/>
              </a:rPr>
              <a:t>Ampumaurheilukoulun alettua on huomioitava </a:t>
            </a:r>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Tuntien suunnittelu </a:t>
            </a:r>
          </a:p>
          <a:p>
            <a:r>
              <a:rPr lang="fi-FI" sz="1200" b="0" i="0" u="none" strike="noStrike" kern="1200" baseline="0" dirty="0">
                <a:solidFill>
                  <a:schemeClr val="tx1"/>
                </a:solidFill>
                <a:latin typeface="+mn-lt"/>
                <a:ea typeface="+mn-ea"/>
                <a:cs typeface="+mn-cs"/>
              </a:rPr>
              <a:t>Osallistumismaksujen laskutus </a:t>
            </a:r>
          </a:p>
          <a:p>
            <a:r>
              <a:rPr lang="fi-FI" sz="1200" b="0" i="0" u="none" strike="noStrike" kern="1200" baseline="0" dirty="0">
                <a:solidFill>
                  <a:schemeClr val="tx1"/>
                </a:solidFill>
                <a:latin typeface="+mn-lt"/>
                <a:ea typeface="+mn-ea"/>
                <a:cs typeface="+mn-cs"/>
              </a:rPr>
              <a:t>Kultahippuvakuutukset </a:t>
            </a:r>
          </a:p>
          <a:p>
            <a:r>
              <a:rPr lang="fi-FI" sz="1200" b="0" i="0" u="none" strike="noStrike" kern="1200" baseline="0" dirty="0">
                <a:solidFill>
                  <a:schemeClr val="tx1"/>
                </a:solidFill>
                <a:latin typeface="+mn-lt"/>
                <a:ea typeface="+mn-ea"/>
                <a:cs typeface="+mn-cs"/>
              </a:rPr>
              <a:t>Osallistujalistat </a:t>
            </a:r>
          </a:p>
          <a:p>
            <a:r>
              <a:rPr lang="fi-FI" sz="1200" b="0" i="0" u="none" strike="noStrike" kern="1200" baseline="0" dirty="0">
                <a:solidFill>
                  <a:schemeClr val="tx1"/>
                </a:solidFill>
                <a:latin typeface="+mn-lt"/>
                <a:ea typeface="+mn-ea"/>
                <a:cs typeface="+mn-cs"/>
              </a:rPr>
              <a:t>Ohjaajan raportointi ja itsearviointi </a:t>
            </a:r>
          </a:p>
          <a:p>
            <a:r>
              <a:rPr lang="fi-FI" sz="1200" b="0" i="0" u="none" strike="noStrike" kern="1200" baseline="0" dirty="0">
                <a:solidFill>
                  <a:schemeClr val="tx1"/>
                </a:solidFill>
                <a:latin typeface="+mn-lt"/>
                <a:ea typeface="+mn-ea"/>
                <a:cs typeface="+mn-cs"/>
              </a:rPr>
              <a:t>Vanhempien infotilaisuus </a:t>
            </a:r>
            <a:endParaRPr lang="fi-FI" dirty="0"/>
          </a:p>
        </p:txBody>
      </p:sp>
      <p:sp>
        <p:nvSpPr>
          <p:cNvPr id="4" name="Dian numeron paikkamerkki 3"/>
          <p:cNvSpPr>
            <a:spLocks noGrp="1"/>
          </p:cNvSpPr>
          <p:nvPr>
            <p:ph type="sldNum" sz="quarter" idx="5"/>
          </p:nvPr>
        </p:nvSpPr>
        <p:spPr/>
        <p:txBody>
          <a:bodyPr/>
          <a:lstStyle/>
          <a:p>
            <a:fld id="{35CFFF40-F831-4E4C-9B11-6092158077B7}" type="slidenum">
              <a:rPr lang="fi-FI" smtClean="0"/>
              <a:t>7</a:t>
            </a:fld>
            <a:endParaRPr lang="fi-FI"/>
          </a:p>
        </p:txBody>
      </p:sp>
    </p:spTree>
    <p:extLst>
      <p:ext uri="{BB962C8B-B14F-4D97-AF65-F5344CB8AC3E}">
        <p14:creationId xmlns:p14="http://schemas.microsoft.com/office/powerpoint/2010/main" val="154259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5CFFF40-F831-4E4C-9B11-6092158077B7}" type="slidenum">
              <a:rPr lang="fi-FI" smtClean="0"/>
              <a:t>8</a:t>
            </a:fld>
            <a:endParaRPr lang="fi-FI"/>
          </a:p>
        </p:txBody>
      </p:sp>
    </p:spTree>
    <p:extLst>
      <p:ext uri="{BB962C8B-B14F-4D97-AF65-F5344CB8AC3E}">
        <p14:creationId xmlns:p14="http://schemas.microsoft.com/office/powerpoint/2010/main" val="197811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Huomioi materiaalisalkusta löytyvä tiedosto ”Ampumaurheilukoulun opetusdiat”. Siinä on koottu vanhempien kanssa läpikäytäviä asioita.</a:t>
            </a:r>
          </a:p>
          <a:p>
            <a:endParaRPr lang="fi-FI" dirty="0"/>
          </a:p>
        </p:txBody>
      </p:sp>
      <p:sp>
        <p:nvSpPr>
          <p:cNvPr id="4" name="Dian numeron paikkamerkki 3"/>
          <p:cNvSpPr>
            <a:spLocks noGrp="1"/>
          </p:cNvSpPr>
          <p:nvPr>
            <p:ph type="sldNum" sz="quarter" idx="5"/>
          </p:nvPr>
        </p:nvSpPr>
        <p:spPr/>
        <p:txBody>
          <a:bodyPr/>
          <a:lstStyle/>
          <a:p>
            <a:fld id="{35CFFF40-F831-4E4C-9B11-6092158077B7}" type="slidenum">
              <a:rPr lang="fi-FI" smtClean="0"/>
              <a:t>9</a:t>
            </a:fld>
            <a:endParaRPr lang="fi-FI"/>
          </a:p>
        </p:txBody>
      </p:sp>
    </p:spTree>
    <p:extLst>
      <p:ext uri="{BB962C8B-B14F-4D97-AF65-F5344CB8AC3E}">
        <p14:creationId xmlns:p14="http://schemas.microsoft.com/office/powerpoint/2010/main" val="1295747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947F120D-8E45-4692-94CF-EA30DF85AC09}" type="datetimeFigureOut">
              <a:rPr lang="fi-FI" smtClean="0"/>
              <a:t>29.10.2021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58420D-9BC8-4129-9373-1595EE449004}" type="slidenum">
              <a:rPr lang="fi-FI" smtClean="0"/>
              <a:t>‹#›</a:t>
            </a:fld>
            <a:endParaRPr lang="fi-FI"/>
          </a:p>
        </p:txBody>
      </p:sp>
    </p:spTree>
    <p:extLst>
      <p:ext uri="{BB962C8B-B14F-4D97-AF65-F5344CB8AC3E}">
        <p14:creationId xmlns:p14="http://schemas.microsoft.com/office/powerpoint/2010/main" val="2216074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47F120D-8E45-4692-94CF-EA30DF85AC09}" type="datetimeFigureOut">
              <a:rPr lang="fi-FI" smtClean="0"/>
              <a:t>29.10.2021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58420D-9BC8-4129-9373-1595EE449004}" type="slidenum">
              <a:rPr lang="fi-FI" smtClean="0"/>
              <a:t>‹#›</a:t>
            </a:fld>
            <a:endParaRPr lang="fi-FI"/>
          </a:p>
        </p:txBody>
      </p:sp>
    </p:spTree>
    <p:extLst>
      <p:ext uri="{BB962C8B-B14F-4D97-AF65-F5344CB8AC3E}">
        <p14:creationId xmlns:p14="http://schemas.microsoft.com/office/powerpoint/2010/main" val="115670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47F120D-8E45-4692-94CF-EA30DF85AC09}" type="datetimeFigureOut">
              <a:rPr lang="fi-FI" smtClean="0"/>
              <a:t>29.10.2021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58420D-9BC8-4129-9373-1595EE449004}" type="slidenum">
              <a:rPr lang="fi-FI" smtClean="0"/>
              <a:t>‹#›</a:t>
            </a:fld>
            <a:endParaRPr lang="fi-FI"/>
          </a:p>
        </p:txBody>
      </p:sp>
    </p:spTree>
    <p:extLst>
      <p:ext uri="{BB962C8B-B14F-4D97-AF65-F5344CB8AC3E}">
        <p14:creationId xmlns:p14="http://schemas.microsoft.com/office/powerpoint/2010/main" val="339416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47F120D-8E45-4692-94CF-EA30DF85AC09}" type="datetimeFigureOut">
              <a:rPr lang="fi-FI" smtClean="0"/>
              <a:t>29.10.2021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58420D-9BC8-4129-9373-1595EE449004}" type="slidenum">
              <a:rPr lang="fi-FI" smtClean="0"/>
              <a:t>‹#›</a:t>
            </a:fld>
            <a:endParaRPr lang="fi-FI"/>
          </a:p>
        </p:txBody>
      </p:sp>
    </p:spTree>
    <p:extLst>
      <p:ext uri="{BB962C8B-B14F-4D97-AF65-F5344CB8AC3E}">
        <p14:creationId xmlns:p14="http://schemas.microsoft.com/office/powerpoint/2010/main" val="339717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947F120D-8E45-4692-94CF-EA30DF85AC09}" type="datetimeFigureOut">
              <a:rPr lang="fi-FI" smtClean="0"/>
              <a:t>29.10.2021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58420D-9BC8-4129-9373-1595EE449004}" type="slidenum">
              <a:rPr lang="fi-FI" smtClean="0"/>
              <a:t>‹#›</a:t>
            </a:fld>
            <a:endParaRPr lang="fi-FI"/>
          </a:p>
        </p:txBody>
      </p:sp>
    </p:spTree>
    <p:extLst>
      <p:ext uri="{BB962C8B-B14F-4D97-AF65-F5344CB8AC3E}">
        <p14:creationId xmlns:p14="http://schemas.microsoft.com/office/powerpoint/2010/main" val="1346257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947F120D-8E45-4692-94CF-EA30DF85AC09}" type="datetimeFigureOut">
              <a:rPr lang="fi-FI" smtClean="0"/>
              <a:t>29.10.2021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C58420D-9BC8-4129-9373-1595EE449004}" type="slidenum">
              <a:rPr lang="fi-FI" smtClean="0"/>
              <a:t>‹#›</a:t>
            </a:fld>
            <a:endParaRPr lang="fi-FI"/>
          </a:p>
        </p:txBody>
      </p:sp>
    </p:spTree>
    <p:extLst>
      <p:ext uri="{BB962C8B-B14F-4D97-AF65-F5344CB8AC3E}">
        <p14:creationId xmlns:p14="http://schemas.microsoft.com/office/powerpoint/2010/main" val="146230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947F120D-8E45-4692-94CF-EA30DF85AC09}" type="datetimeFigureOut">
              <a:rPr lang="fi-FI" smtClean="0"/>
              <a:t>29.10.2021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C58420D-9BC8-4129-9373-1595EE449004}" type="slidenum">
              <a:rPr lang="fi-FI" smtClean="0"/>
              <a:t>‹#›</a:t>
            </a:fld>
            <a:endParaRPr lang="fi-FI"/>
          </a:p>
        </p:txBody>
      </p:sp>
    </p:spTree>
    <p:extLst>
      <p:ext uri="{BB962C8B-B14F-4D97-AF65-F5344CB8AC3E}">
        <p14:creationId xmlns:p14="http://schemas.microsoft.com/office/powerpoint/2010/main" val="146864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947F120D-8E45-4692-94CF-EA30DF85AC09}" type="datetimeFigureOut">
              <a:rPr lang="fi-FI" smtClean="0"/>
              <a:t>29.10.2021</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C58420D-9BC8-4129-9373-1595EE449004}" type="slidenum">
              <a:rPr lang="fi-FI" smtClean="0"/>
              <a:t>‹#›</a:t>
            </a:fld>
            <a:endParaRPr lang="fi-FI"/>
          </a:p>
        </p:txBody>
      </p:sp>
    </p:spTree>
    <p:extLst>
      <p:ext uri="{BB962C8B-B14F-4D97-AF65-F5344CB8AC3E}">
        <p14:creationId xmlns:p14="http://schemas.microsoft.com/office/powerpoint/2010/main" val="2706061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F120D-8E45-4692-94CF-EA30DF85AC09}" type="datetimeFigureOut">
              <a:rPr lang="fi-FI" smtClean="0"/>
              <a:t>29.10.2021</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C58420D-9BC8-4129-9373-1595EE449004}" type="slidenum">
              <a:rPr lang="fi-FI" smtClean="0"/>
              <a:t>‹#›</a:t>
            </a:fld>
            <a:endParaRPr lang="fi-FI"/>
          </a:p>
        </p:txBody>
      </p:sp>
    </p:spTree>
    <p:extLst>
      <p:ext uri="{BB962C8B-B14F-4D97-AF65-F5344CB8AC3E}">
        <p14:creationId xmlns:p14="http://schemas.microsoft.com/office/powerpoint/2010/main" val="400307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947F120D-8E45-4692-94CF-EA30DF85AC09}" type="datetimeFigureOut">
              <a:rPr lang="fi-FI" smtClean="0"/>
              <a:t>29.10.2021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E4EC705-BEF1-4B15-9A0B-974DFF2CF89E}" type="slidenum">
              <a:rPr lang="fi-FI" smtClean="0"/>
              <a:t>‹#›</a:t>
            </a:fld>
            <a:endParaRPr lang="fi-FI"/>
          </a:p>
        </p:txBody>
      </p:sp>
    </p:spTree>
    <p:extLst>
      <p:ext uri="{BB962C8B-B14F-4D97-AF65-F5344CB8AC3E}">
        <p14:creationId xmlns:p14="http://schemas.microsoft.com/office/powerpoint/2010/main" val="61307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947F120D-8E45-4692-94CF-EA30DF85AC09}" type="datetimeFigureOut">
              <a:rPr lang="fi-FI" smtClean="0"/>
              <a:t>29.10.2021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E4EC705-BEF1-4B15-9A0B-974DFF2CF89E}" type="slidenum">
              <a:rPr lang="fi-FI" smtClean="0"/>
              <a:t>‹#›</a:t>
            </a:fld>
            <a:endParaRPr lang="fi-FI"/>
          </a:p>
        </p:txBody>
      </p:sp>
    </p:spTree>
    <p:extLst>
      <p:ext uri="{BB962C8B-B14F-4D97-AF65-F5344CB8AC3E}">
        <p14:creationId xmlns:p14="http://schemas.microsoft.com/office/powerpoint/2010/main" val="150578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F120D-8E45-4692-94CF-EA30DF85AC09}" type="datetimeFigureOut">
              <a:rPr lang="fi-FI" smtClean="0"/>
              <a:t>29.10.2021</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EC705-BEF1-4B15-9A0B-974DFF2CF89E}" type="slidenum">
              <a:rPr lang="fi-FI" smtClean="0"/>
              <a:t>‹#›</a:t>
            </a:fld>
            <a:endParaRPr lang="fi-FI"/>
          </a:p>
        </p:txBody>
      </p:sp>
    </p:spTree>
    <p:extLst>
      <p:ext uri="{BB962C8B-B14F-4D97-AF65-F5344CB8AC3E}">
        <p14:creationId xmlns:p14="http://schemas.microsoft.com/office/powerpoint/2010/main" val="394301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EDE47D60-9792-43AC-AB09-171CCF4CD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675" y="392777"/>
            <a:ext cx="9751371" cy="3539066"/>
          </a:xfrm>
          <a:prstGeom prst="rect">
            <a:avLst/>
          </a:prstGeom>
        </p:spPr>
      </p:pic>
      <p:sp>
        <p:nvSpPr>
          <p:cNvPr id="9" name="Rectangle 8">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9AA6B864-50A7-4614-B020-0BC89A9FFF82}"/>
              </a:ext>
            </a:extLst>
          </p:cNvPr>
          <p:cNvSpPr>
            <a:spLocks noGrp="1"/>
          </p:cNvSpPr>
          <p:nvPr>
            <p:ph type="ctrTitle"/>
          </p:nvPr>
        </p:nvSpPr>
        <p:spPr>
          <a:xfrm>
            <a:off x="1600200" y="4269282"/>
            <a:ext cx="8991600" cy="1264762"/>
          </a:xfrm>
          <a:solidFill>
            <a:srgbClr val="FFFFFF"/>
          </a:solidFill>
          <a:ln w="38100">
            <a:solidFill>
              <a:srgbClr val="404040"/>
            </a:solidFill>
            <a:miter lim="800000"/>
          </a:ln>
        </p:spPr>
        <p:txBody>
          <a:bodyPr anchor="ctr">
            <a:normAutofit/>
          </a:bodyPr>
          <a:lstStyle/>
          <a:p>
            <a:r>
              <a:rPr lang="fi-FI" sz="3600" dirty="0"/>
              <a:t>Ampumaurheilukoulun perustaminen</a:t>
            </a:r>
            <a:br>
              <a:rPr lang="fi-FI" sz="3600" dirty="0"/>
            </a:br>
            <a:endParaRPr lang="fi-FI" sz="3600" dirty="0">
              <a:solidFill>
                <a:srgbClr val="404040"/>
              </a:solidFill>
              <a:latin typeface="Myanmar Text" panose="020B0502040204020203" pitchFamily="34" charset="0"/>
              <a:cs typeface="Myanmar Text" panose="020B0502040204020203" pitchFamily="34" charset="0"/>
            </a:endParaRPr>
          </a:p>
        </p:txBody>
      </p:sp>
      <p:sp>
        <p:nvSpPr>
          <p:cNvPr id="3" name="Alaotsikko 2">
            <a:extLst>
              <a:ext uri="{FF2B5EF4-FFF2-40B4-BE49-F238E27FC236}">
                <a16:creationId xmlns:a16="http://schemas.microsoft.com/office/drawing/2014/main" id="{5524873A-A339-412B-AFA0-98864A061EAA}"/>
              </a:ext>
            </a:extLst>
          </p:cNvPr>
          <p:cNvSpPr>
            <a:spLocks noGrp="1"/>
          </p:cNvSpPr>
          <p:nvPr>
            <p:ph type="subTitle" idx="1"/>
          </p:nvPr>
        </p:nvSpPr>
        <p:spPr>
          <a:xfrm>
            <a:off x="2695194" y="5688535"/>
            <a:ext cx="6801612" cy="536125"/>
          </a:xfrm>
        </p:spPr>
        <p:txBody>
          <a:bodyPr>
            <a:normAutofit/>
          </a:bodyPr>
          <a:lstStyle/>
          <a:p>
            <a:r>
              <a:rPr lang="fi-FI" sz="1800" dirty="0">
                <a:solidFill>
                  <a:srgbClr val="FFFFFF"/>
                </a:solidFill>
                <a:latin typeface="Myanmar Text" panose="020B0502040204020203" pitchFamily="34" charset="0"/>
                <a:cs typeface="Myanmar Text" panose="020B0502040204020203" pitchFamily="34" charset="0"/>
              </a:rPr>
              <a:t>Harrastaminen ampumaurheiluseurassa</a:t>
            </a:r>
          </a:p>
        </p:txBody>
      </p:sp>
    </p:spTree>
    <p:extLst>
      <p:ext uri="{BB962C8B-B14F-4D97-AF65-F5344CB8AC3E}">
        <p14:creationId xmlns:p14="http://schemas.microsoft.com/office/powerpoint/2010/main" val="921152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8E966967-3612-4BF2-B921-9C91BB8E64D9}"/>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4100" kern="1200">
                <a:solidFill>
                  <a:srgbClr val="000000"/>
                </a:solidFill>
                <a:latin typeface="+mj-lt"/>
                <a:ea typeface="+mj-ea"/>
                <a:cs typeface="+mj-cs"/>
              </a:rPr>
              <a:t>Toiminnan jatkuvuus ja säännöllisyys</a:t>
            </a:r>
          </a:p>
        </p:txBody>
      </p:sp>
      <p:sp>
        <p:nvSpPr>
          <p:cNvPr id="20"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Sisällön paikkamerkki 5" descr="Kuva, joka sisältää kohteen henkilö, sisä, seinä, mies&#10;&#10;Kuvaus luotu automaattisesti">
            <a:extLst>
              <a:ext uri="{FF2B5EF4-FFF2-40B4-BE49-F238E27FC236}">
                <a16:creationId xmlns:a16="http://schemas.microsoft.com/office/drawing/2014/main" id="{221B7388-060F-488B-A87B-5325B9B40888}"/>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3215" r="12552" b="2"/>
          <a:stretch/>
        </p:blipFill>
        <p:spPr>
          <a:xfrm>
            <a:off x="518469" y="1629089"/>
            <a:ext cx="3483590" cy="3620021"/>
          </a:xfrm>
          <a:prstGeom prst="rect">
            <a:avLst/>
          </a:prstGeom>
        </p:spPr>
      </p:pic>
      <p:sp>
        <p:nvSpPr>
          <p:cNvPr id="4" name="Sisällön paikkamerkki 3">
            <a:extLst>
              <a:ext uri="{FF2B5EF4-FFF2-40B4-BE49-F238E27FC236}">
                <a16:creationId xmlns:a16="http://schemas.microsoft.com/office/drawing/2014/main" id="{FCAD2F7F-F42C-427C-948B-737FDC8F3627}"/>
              </a:ext>
            </a:extLst>
          </p:cNvPr>
          <p:cNvSpPr>
            <a:spLocks noGrp="1"/>
          </p:cNvSpPr>
          <p:nvPr>
            <p:ph sz="half" idx="2"/>
          </p:nvPr>
        </p:nvSpPr>
        <p:spPr>
          <a:xfrm>
            <a:off x="6090574" y="2421682"/>
            <a:ext cx="4977578" cy="3639289"/>
          </a:xfrm>
        </p:spPr>
        <p:txBody>
          <a:bodyPr vert="horz" lIns="91440" tIns="45720" rIns="91440" bIns="45720" rtlCol="0" anchor="ctr">
            <a:normAutofit/>
          </a:bodyPr>
          <a:lstStyle/>
          <a:p>
            <a:pPr marL="0" indent="0">
              <a:buNone/>
            </a:pPr>
            <a:r>
              <a:rPr lang="fi-FI" sz="1700" noProof="1">
                <a:solidFill>
                  <a:srgbClr val="000000"/>
                </a:solidFill>
              </a:rPr>
              <a:t>Tavoitteena on, että ampumaurheilukouluja järjestettäisiin joka vuosi. Tämän vuoksi kannattaa dokumentoida heti alussa kaikki mahdollisimman hyvin. Mitä paremmin toiminta on organisoitu, sitä helpompi toimintaa on järjestää uudelleen. Jatkuvan arvioinnin kautta toimintaa tulee kehittää koko ajan. Kuitenkin esimerkiksi ampumaurheilukoulun eteneminen teemoittain pysynee melko samanlaisena. Toiminnan seuraamisen kannalta kannattaa osallistujamääriä kirjata ylös, jotta voidaan analysoida eri vuosien aikana tapahtuneita muutoksia ja niiden taustalla olleita tekijöitä.</a:t>
            </a:r>
          </a:p>
          <a:p>
            <a:pPr marL="0"/>
            <a:endParaRPr lang="en-US" sz="1700" dirty="0">
              <a:solidFill>
                <a:srgbClr val="000000"/>
              </a:solidFill>
            </a:endParaRPr>
          </a:p>
        </p:txBody>
      </p:sp>
      <p:pic>
        <p:nvPicPr>
          <p:cNvPr id="7" name="Kuva 6">
            <a:extLst>
              <a:ext uri="{FF2B5EF4-FFF2-40B4-BE49-F238E27FC236}">
                <a16:creationId xmlns:a16="http://schemas.microsoft.com/office/drawing/2014/main" id="{94705C20-C01A-407C-8E16-4D69FEB0C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74083"/>
            <a:ext cx="12192001" cy="883916"/>
          </a:xfrm>
          <a:prstGeom prst="rect">
            <a:avLst/>
          </a:prstGeom>
        </p:spPr>
      </p:pic>
    </p:spTree>
    <p:extLst>
      <p:ext uri="{BB962C8B-B14F-4D97-AF65-F5344CB8AC3E}">
        <p14:creationId xmlns:p14="http://schemas.microsoft.com/office/powerpoint/2010/main" val="4149858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182CC5-6F1B-4D5D-9424-02A65E64F966}"/>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fi-FI" noProof="1"/>
              <a:t>Ampumaurheilukoulun teemat kokoontumiskerroille / esimerkkimalli</a:t>
            </a:r>
          </a:p>
        </p:txBody>
      </p:sp>
      <p:sp>
        <p:nvSpPr>
          <p:cNvPr id="3" name="Sisällön paikkamerkki 2">
            <a:extLst>
              <a:ext uri="{FF2B5EF4-FFF2-40B4-BE49-F238E27FC236}">
                <a16:creationId xmlns:a16="http://schemas.microsoft.com/office/drawing/2014/main" id="{D0FE2981-8539-4AEA-A745-59B4AA0DEB95}"/>
              </a:ext>
            </a:extLst>
          </p:cNvPr>
          <p:cNvSpPr>
            <a:spLocks noGrp="1"/>
          </p:cNvSpPr>
          <p:nvPr>
            <p:ph sz="half" idx="1"/>
          </p:nvPr>
        </p:nvSpPr>
        <p:spPr>
          <a:xfrm>
            <a:off x="838200" y="1825625"/>
            <a:ext cx="3797807" cy="4351338"/>
          </a:xfrm>
        </p:spPr>
        <p:txBody>
          <a:bodyPr vert="horz" lIns="91440" tIns="45720" rIns="91440" bIns="45720" rtlCol="0">
            <a:normAutofit/>
          </a:bodyPr>
          <a:lstStyle/>
          <a:p>
            <a:pPr marL="0" indent="0">
              <a:buNone/>
            </a:pPr>
            <a:r>
              <a:rPr lang="en-US" sz="1200" dirty="0"/>
              <a:t>1. </a:t>
            </a:r>
            <a:r>
              <a:rPr lang="fi-FI" sz="1200" noProof="1"/>
              <a:t>Ohjaajien/ampumakoululaisten esittely ja tutustuttaminen esim. yhteisen leikin avulla. Turvallisuusasioiden opettaminen.</a:t>
            </a:r>
          </a:p>
          <a:p>
            <a:pPr marL="0" indent="0">
              <a:buNone/>
            </a:pPr>
            <a:r>
              <a:rPr lang="fi-FI" sz="1200" noProof="1"/>
              <a:t>2. Oikea ampuma-asento</a:t>
            </a:r>
          </a:p>
          <a:p>
            <a:pPr marL="0" indent="0">
              <a:buNone/>
            </a:pPr>
            <a:r>
              <a:rPr lang="fi-FI" sz="1200" noProof="1"/>
              <a:t>3. Tähtääminen ja tähtäyskuva</a:t>
            </a:r>
          </a:p>
          <a:p>
            <a:pPr marL="0" indent="0">
              <a:buNone/>
            </a:pPr>
            <a:r>
              <a:rPr lang="fi-FI" sz="1200" noProof="1"/>
              <a:t>4. Liipaiseminen ja jälkipito</a:t>
            </a:r>
          </a:p>
          <a:p>
            <a:pPr marL="0" indent="0">
              <a:buNone/>
            </a:pPr>
            <a:r>
              <a:rPr lang="fi-FI" sz="1200" noProof="1"/>
              <a:t>5. Aseen kohdistus ja tähtäinten säätäminen</a:t>
            </a:r>
          </a:p>
          <a:p>
            <a:pPr marL="0" indent="0">
              <a:buNone/>
            </a:pPr>
            <a:r>
              <a:rPr lang="fi-FI" sz="1200" noProof="1"/>
              <a:t>6. Ampumapaikan rakentaminen ja laukauksen ohjelma</a:t>
            </a:r>
          </a:p>
          <a:p>
            <a:pPr marL="0" indent="0">
              <a:buNone/>
            </a:pPr>
            <a:r>
              <a:rPr lang="fi-FI" sz="1200" noProof="1"/>
              <a:t>7. Oikea hengitystekniikka</a:t>
            </a:r>
          </a:p>
          <a:p>
            <a:pPr marL="0" indent="0">
              <a:buNone/>
            </a:pPr>
            <a:r>
              <a:rPr lang="fi-FI" sz="1200" noProof="1"/>
              <a:t>8. Nuorten, vanhempien ja valmentajien yhteinen ilta</a:t>
            </a:r>
          </a:p>
          <a:p>
            <a:pPr marL="0" indent="0">
              <a:buNone/>
            </a:pPr>
            <a:r>
              <a:rPr lang="fi-FI" sz="1200" noProof="1"/>
              <a:t>9. Ammutaan Noptelilla tai putoaviin tauluihin</a:t>
            </a:r>
          </a:p>
          <a:p>
            <a:pPr marL="0" indent="0">
              <a:buNone/>
            </a:pPr>
            <a:r>
              <a:rPr lang="fi-FI" sz="1200" noProof="1"/>
              <a:t>10. Lapset opettavat ammuntaa vanhemmilleen istumatuelta</a:t>
            </a:r>
          </a:p>
          <a:p>
            <a:pPr marL="0" indent="0">
              <a:buNone/>
            </a:pPr>
            <a:r>
              <a:rPr lang="fi-FI" sz="1200" noProof="1"/>
              <a:t>11. Kilpailun läpi käyminen, kilpailupäivän rakenne ja kilpataulujen esittely</a:t>
            </a:r>
          </a:p>
          <a:p>
            <a:endParaRPr lang="en-US" sz="1200" dirty="0"/>
          </a:p>
        </p:txBody>
      </p:sp>
      <p:pic>
        <p:nvPicPr>
          <p:cNvPr id="6" name="Sisällön paikkamerkki 5" descr="Kuva, joka sisältää kohteen henkilö, musiikki, pitäminen, ulko&#10;&#10;Kuvaus luotu automaattisesti">
            <a:extLst>
              <a:ext uri="{FF2B5EF4-FFF2-40B4-BE49-F238E27FC236}">
                <a16:creationId xmlns:a16="http://schemas.microsoft.com/office/drawing/2014/main" id="{0C8C5BBD-8BA8-4153-844B-1D2369BEB88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2625" b="3"/>
          <a:stretch/>
        </p:blipFill>
        <p:spPr>
          <a:xfrm>
            <a:off x="5120640" y="1690688"/>
            <a:ext cx="6233160" cy="4272681"/>
          </a:xfrm>
          <a:prstGeom prst="rect">
            <a:avLst/>
          </a:prstGeom>
        </p:spPr>
      </p:pic>
      <p:pic>
        <p:nvPicPr>
          <p:cNvPr id="10" name="Kuva 9">
            <a:extLst>
              <a:ext uri="{FF2B5EF4-FFF2-40B4-BE49-F238E27FC236}">
                <a16:creationId xmlns:a16="http://schemas.microsoft.com/office/drawing/2014/main" id="{3B3BF47B-E64F-4E84-A608-B679FE153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143625"/>
            <a:ext cx="12192001" cy="752474"/>
          </a:xfrm>
          <a:prstGeom prst="rect">
            <a:avLst/>
          </a:prstGeom>
        </p:spPr>
      </p:pic>
    </p:spTree>
    <p:extLst>
      <p:ext uri="{BB962C8B-B14F-4D97-AF65-F5344CB8AC3E}">
        <p14:creationId xmlns:p14="http://schemas.microsoft.com/office/powerpoint/2010/main" val="258044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isällön paikkamerkki 5" descr="Kuva, joka sisältää kohteen henkilö, seinä, nainen, sisä&#10;&#10;Kuvaus luotu automaattisesti">
            <a:extLst>
              <a:ext uri="{FF2B5EF4-FFF2-40B4-BE49-F238E27FC236}">
                <a16:creationId xmlns:a16="http://schemas.microsoft.com/office/drawing/2014/main" id="{A256805C-E872-4DC7-A2D6-9E4B2EE055E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4795" r="9091" b="8596"/>
          <a:stretch/>
        </p:blipFill>
        <p:spPr>
          <a:xfrm>
            <a:off x="20" y="10"/>
            <a:ext cx="12191980" cy="6857990"/>
          </a:xfrm>
          <a:prstGeom prst="rect">
            <a:avLst/>
          </a:prstGeom>
        </p:spPr>
      </p:pic>
      <p:sp>
        <p:nvSpPr>
          <p:cNvPr id="16" name="Freeform: Shape 15">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02E7E494-6E2A-44A1-9C08-3CF6ED7F0B94}"/>
              </a:ext>
            </a:extLst>
          </p:cNvPr>
          <p:cNvSpPr>
            <a:spLocks noGrp="1"/>
          </p:cNvSpPr>
          <p:nvPr>
            <p:ph type="title"/>
          </p:nvPr>
        </p:nvSpPr>
        <p:spPr>
          <a:xfrm>
            <a:off x="750242" y="632990"/>
            <a:ext cx="4062643" cy="1043409"/>
          </a:xfrm>
        </p:spPr>
        <p:txBody>
          <a:bodyPr vert="horz" lIns="91440" tIns="45720" rIns="91440" bIns="45720" rtlCol="0" anchor="ctr">
            <a:normAutofit/>
          </a:bodyPr>
          <a:lstStyle/>
          <a:p>
            <a:r>
              <a:rPr lang="en-US" sz="2800"/>
              <a:t>Ampumaurheiluseuran tavoitteita</a:t>
            </a:r>
          </a:p>
        </p:txBody>
      </p:sp>
      <p:sp>
        <p:nvSpPr>
          <p:cNvPr id="3" name="Sisällön paikkamerkki 2">
            <a:extLst>
              <a:ext uri="{FF2B5EF4-FFF2-40B4-BE49-F238E27FC236}">
                <a16:creationId xmlns:a16="http://schemas.microsoft.com/office/drawing/2014/main" id="{75DD723A-3797-4767-AAD3-F768064C41AC}"/>
              </a:ext>
            </a:extLst>
          </p:cNvPr>
          <p:cNvSpPr>
            <a:spLocks noGrp="1"/>
          </p:cNvSpPr>
          <p:nvPr>
            <p:ph sz="half" idx="1"/>
          </p:nvPr>
        </p:nvSpPr>
        <p:spPr>
          <a:xfrm>
            <a:off x="520242" y="1774372"/>
            <a:ext cx="4062642" cy="2754086"/>
          </a:xfrm>
        </p:spPr>
        <p:txBody>
          <a:bodyPr vert="horz" lIns="91440" tIns="45720" rIns="91440" bIns="45720" rtlCol="0" anchor="t">
            <a:normAutofit/>
          </a:bodyPr>
          <a:lstStyle/>
          <a:p>
            <a:r>
              <a:rPr lang="en-US" sz="900"/>
              <a:t>Tarjota ampumaurheilutoimintaa paikkakunnalla</a:t>
            </a:r>
          </a:p>
          <a:p>
            <a:r>
              <a:rPr lang="en-US" sz="900"/>
              <a:t>Hyvää ampumaurheilun opetusta</a:t>
            </a:r>
          </a:p>
          <a:p>
            <a:r>
              <a:rPr lang="en-US" sz="900"/>
              <a:t>Iloinen ampumaurheiluilmapiiri</a:t>
            </a:r>
          </a:p>
          <a:p>
            <a:r>
              <a:rPr lang="en-US" sz="900"/>
              <a:t>Mahdollisuus edetä kilpa-ampujana ja harrastaa lajia omalla tasollaan</a:t>
            </a:r>
          </a:p>
          <a:p>
            <a:r>
              <a:rPr lang="en-US" sz="900"/>
              <a:t>Eri tasoryhmiä</a:t>
            </a:r>
          </a:p>
          <a:p>
            <a:r>
              <a:rPr lang="en-US" sz="900"/>
              <a:t>Tarjotaan kaikille halukkaille harrastusmahdollisuus</a:t>
            </a:r>
          </a:p>
          <a:p>
            <a:r>
              <a:rPr lang="en-US" sz="900"/>
              <a:t>Ampumaurheilukipinän synnyttäminen</a:t>
            </a:r>
          </a:p>
          <a:p>
            <a:r>
              <a:rPr lang="en-US" sz="900"/>
              <a:t>Hyvin organisoitu toiminta, joka vetää puoleensa uusia harrastajia</a:t>
            </a:r>
          </a:p>
          <a:p>
            <a:r>
              <a:rPr lang="en-US" sz="900"/>
              <a:t>Ampumaurheiluharrastusta koko perheelle</a:t>
            </a:r>
          </a:p>
          <a:p>
            <a:r>
              <a:rPr lang="en-US" sz="900"/>
              <a:t>Laadukas toiminta, jossa ohjaajat on koulutettu ja heistä pidetään huolta</a:t>
            </a:r>
          </a:p>
        </p:txBody>
      </p:sp>
      <p:pic>
        <p:nvPicPr>
          <p:cNvPr id="10" name="Kuva 9">
            <a:extLst>
              <a:ext uri="{FF2B5EF4-FFF2-40B4-BE49-F238E27FC236}">
                <a16:creationId xmlns:a16="http://schemas.microsoft.com/office/drawing/2014/main" id="{FD978283-2BCB-4533-A93E-2A16187B0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181725"/>
            <a:ext cx="12192001" cy="752474"/>
          </a:xfrm>
          <a:prstGeom prst="rect">
            <a:avLst/>
          </a:prstGeom>
        </p:spPr>
      </p:pic>
    </p:spTree>
    <p:extLst>
      <p:ext uri="{BB962C8B-B14F-4D97-AF65-F5344CB8AC3E}">
        <p14:creationId xmlns:p14="http://schemas.microsoft.com/office/powerpoint/2010/main" val="150002608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693BC0-1383-458E-9D6E-EF93B6287A68}"/>
              </a:ext>
            </a:extLst>
          </p:cNvPr>
          <p:cNvSpPr>
            <a:spLocks noGrp="1"/>
          </p:cNvSpPr>
          <p:nvPr>
            <p:ph type="title"/>
          </p:nvPr>
        </p:nvSpPr>
        <p:spPr>
          <a:xfrm>
            <a:off x="648929" y="629266"/>
            <a:ext cx="3651467" cy="1676603"/>
          </a:xfrm>
        </p:spPr>
        <p:txBody>
          <a:bodyPr vert="horz" lIns="91440" tIns="45720" rIns="91440" bIns="45720" rtlCol="0" anchor="ctr">
            <a:normAutofit/>
          </a:bodyPr>
          <a:lstStyle/>
          <a:p>
            <a:r>
              <a:rPr lang="fi-FI" sz="2400" noProof="1"/>
              <a:t>Ampumaurheilukoulun </a:t>
            </a:r>
            <a:br>
              <a:rPr lang="fi-FI" sz="2400" noProof="1"/>
            </a:br>
            <a:r>
              <a:rPr lang="fi-FI" sz="2400" noProof="1"/>
              <a:t>merkitys</a:t>
            </a:r>
          </a:p>
        </p:txBody>
      </p:sp>
      <p:sp>
        <p:nvSpPr>
          <p:cNvPr id="3" name="Sisällön paikkamerkki 2">
            <a:extLst>
              <a:ext uri="{FF2B5EF4-FFF2-40B4-BE49-F238E27FC236}">
                <a16:creationId xmlns:a16="http://schemas.microsoft.com/office/drawing/2014/main" id="{B3939681-1BBC-479A-BA58-A93B65A2ABDA}"/>
              </a:ext>
            </a:extLst>
          </p:cNvPr>
          <p:cNvSpPr>
            <a:spLocks noGrp="1"/>
          </p:cNvSpPr>
          <p:nvPr>
            <p:ph sz="half" idx="1"/>
          </p:nvPr>
        </p:nvSpPr>
        <p:spPr>
          <a:xfrm>
            <a:off x="648930" y="2062480"/>
            <a:ext cx="3651466" cy="3785419"/>
          </a:xfrm>
        </p:spPr>
        <p:txBody>
          <a:bodyPr vert="horz" lIns="91440" tIns="45720" rIns="91440" bIns="45720" rtlCol="0">
            <a:normAutofit/>
          </a:bodyPr>
          <a:lstStyle/>
          <a:p>
            <a:pPr marL="0" indent="0">
              <a:buNone/>
            </a:pPr>
            <a:r>
              <a:rPr lang="fi-FI" sz="1700" noProof="1"/>
              <a:t>Ampumaurheilukoulun avulla seuraan tulee uusia harrastajia ja toiminta monipuolistuu. Lasten harrastustoiminnan kautta lajin imago pehmenee ja saadaan perusteluita kunnan tuelle ja uusille radoille. Paikkakunnan harrastusvalikoima monipuolistuu ja saadaan lisää toimintaa nuorille. Lasten kautta on mahdollisuus saada lasten vanhemmista lisää ihmisiä toimintaan mukaan. Seura saa tunnettuutta erilaisten tapahtumien ja kilpailuiden kautta.</a:t>
            </a:r>
          </a:p>
          <a:p>
            <a:endParaRPr lang="en-US" sz="1700" dirty="0"/>
          </a:p>
        </p:txBody>
      </p:sp>
      <p:pic>
        <p:nvPicPr>
          <p:cNvPr id="6" name="Sisällön paikkamerkki 5" descr="Kuva, joka sisältää kohteen sisä, henkilö, pöytä, istuminen&#10;&#10;Kuvaus luotu automaattisesti">
            <a:extLst>
              <a:ext uri="{FF2B5EF4-FFF2-40B4-BE49-F238E27FC236}">
                <a16:creationId xmlns:a16="http://schemas.microsoft.com/office/drawing/2014/main" id="{4A2BB9C5-6D6A-440C-9896-A11F4E9F02F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9796" r="6689" b="-1"/>
          <a:stretch/>
        </p:blipFill>
        <p:spPr>
          <a:xfrm>
            <a:off x="4639056" y="10"/>
            <a:ext cx="7552944" cy="6857990"/>
          </a:xfrm>
          <a:prstGeom prst="rect">
            <a:avLst/>
          </a:prstGeom>
          <a:effectLst/>
        </p:spPr>
      </p:pic>
      <p:pic>
        <p:nvPicPr>
          <p:cNvPr id="5" name="Kuva 4">
            <a:extLst>
              <a:ext uri="{FF2B5EF4-FFF2-40B4-BE49-F238E27FC236}">
                <a16:creationId xmlns:a16="http://schemas.microsoft.com/office/drawing/2014/main" id="{A5750AE7-1D8F-46E2-8224-B3C63FF2B0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12183"/>
            <a:ext cx="12192001" cy="883916"/>
          </a:xfrm>
          <a:prstGeom prst="rect">
            <a:avLst/>
          </a:prstGeom>
        </p:spPr>
      </p:pic>
    </p:spTree>
    <p:extLst>
      <p:ext uri="{BB962C8B-B14F-4D97-AF65-F5344CB8AC3E}">
        <p14:creationId xmlns:p14="http://schemas.microsoft.com/office/powerpoint/2010/main" val="522368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D7ED56-3719-47E4-922B-7E97A7F0DEBB}"/>
              </a:ext>
            </a:extLst>
          </p:cNvPr>
          <p:cNvSpPr>
            <a:spLocks noGrp="1"/>
          </p:cNvSpPr>
          <p:nvPr>
            <p:ph type="title"/>
          </p:nvPr>
        </p:nvSpPr>
        <p:spPr>
          <a:xfrm>
            <a:off x="838200" y="365125"/>
            <a:ext cx="10515600" cy="1325563"/>
          </a:xfrm>
        </p:spPr>
        <p:txBody>
          <a:bodyPr>
            <a:normAutofit/>
          </a:bodyPr>
          <a:lstStyle/>
          <a:p>
            <a:pPr algn="ctr"/>
            <a:r>
              <a:rPr lang="fi-FI" dirty="0"/>
              <a:t>Lähtötilanteen kartoitus</a:t>
            </a:r>
          </a:p>
        </p:txBody>
      </p:sp>
      <p:graphicFrame>
        <p:nvGraphicFramePr>
          <p:cNvPr id="5" name="Sisällön paikkamerkki 2">
            <a:extLst>
              <a:ext uri="{FF2B5EF4-FFF2-40B4-BE49-F238E27FC236}">
                <a16:creationId xmlns:a16="http://schemas.microsoft.com/office/drawing/2014/main" id="{D9CD4F7C-F1E3-4260-B0D1-DE085DC3500C}"/>
              </a:ext>
            </a:extLst>
          </p:cNvPr>
          <p:cNvGraphicFramePr>
            <a:graphicFrameLocks noGrp="1"/>
          </p:cNvGraphicFramePr>
          <p:nvPr>
            <p:ph idx="1"/>
            <p:extLst>
              <p:ext uri="{D42A27DB-BD31-4B8C-83A1-F6EECF244321}">
                <p14:modId xmlns:p14="http://schemas.microsoft.com/office/powerpoint/2010/main" val="34036944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Kuva 5">
            <a:extLst>
              <a:ext uri="{FF2B5EF4-FFF2-40B4-BE49-F238E27FC236}">
                <a16:creationId xmlns:a16="http://schemas.microsoft.com/office/drawing/2014/main" id="{3B1F02FF-EB6D-4070-97AB-1DA0365CB3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6143625"/>
            <a:ext cx="12192001" cy="752474"/>
          </a:xfrm>
          <a:prstGeom prst="rect">
            <a:avLst/>
          </a:prstGeom>
        </p:spPr>
      </p:pic>
    </p:spTree>
    <p:extLst>
      <p:ext uri="{BB962C8B-B14F-4D97-AF65-F5344CB8AC3E}">
        <p14:creationId xmlns:p14="http://schemas.microsoft.com/office/powerpoint/2010/main" val="82095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32EB27-45EA-47B8-9B0A-EEDFA0B55E95}"/>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3100"/>
              <a:t>Harrastustoimintaa ja lajin kehitystyötä</a:t>
            </a:r>
          </a:p>
        </p:txBody>
      </p:sp>
      <p:sp>
        <p:nvSpPr>
          <p:cNvPr id="4" name="Sisällön paikkamerkki 3">
            <a:extLst>
              <a:ext uri="{FF2B5EF4-FFF2-40B4-BE49-F238E27FC236}">
                <a16:creationId xmlns:a16="http://schemas.microsoft.com/office/drawing/2014/main" id="{7CA98355-5C75-44DE-89E5-CB243338B196}"/>
              </a:ext>
            </a:extLst>
          </p:cNvPr>
          <p:cNvSpPr>
            <a:spLocks noGrp="1"/>
          </p:cNvSpPr>
          <p:nvPr>
            <p:ph sz="half" idx="2"/>
          </p:nvPr>
        </p:nvSpPr>
        <p:spPr>
          <a:xfrm>
            <a:off x="648930" y="2438400"/>
            <a:ext cx="3667037" cy="3785419"/>
          </a:xfrm>
        </p:spPr>
        <p:txBody>
          <a:bodyPr vert="horz" lIns="91440" tIns="45720" rIns="91440" bIns="45720" rtlCol="0">
            <a:normAutofit/>
          </a:bodyPr>
          <a:lstStyle/>
          <a:p>
            <a:pPr marL="0" indent="0">
              <a:buNone/>
            </a:pPr>
            <a:r>
              <a:rPr lang="fi-FI" sz="1500" noProof="1"/>
              <a:t>Ampumaurheilukouluilla on merkitystä koko ampumaurheilun lajin kehittymisen kannalta. Lajiin tulee uusia harrastajia ja sitä kautta lajin tulevaisuutta turvataan. Hyvin organisoitu ja järjestetty lasten ja nuorten toiminta nostaa lajin arvostusta sekä edistää suvaitsevuutta ja avoimuutta. Uusien harrastajien kautta lajin harrastajien jäsenrakenne muuttuu ja laajemman ikärakenteen myötä tietoisuus lajista leviää suuremmalle kohdejoukolle. Junioriurheilun kautta saadaan luotua vahvaa pohjaa, josta mahdollisesti kasvaa tulevaisuuden huippuja.</a:t>
            </a:r>
          </a:p>
          <a:p>
            <a:endParaRPr lang="en-US" sz="1500" dirty="0"/>
          </a:p>
        </p:txBody>
      </p:sp>
      <p:pic>
        <p:nvPicPr>
          <p:cNvPr id="6" name="Sisällön paikkamerkki 5" descr="Kuva, joka sisältää kohteen henkilö, sisä&#10;&#10;Kuvaus luotu automaattisesti">
            <a:extLst>
              <a:ext uri="{FF2B5EF4-FFF2-40B4-BE49-F238E27FC236}">
                <a16:creationId xmlns:a16="http://schemas.microsoft.com/office/drawing/2014/main" id="{49628905-8198-466E-A7E8-439BE3DD67FE}"/>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071" r="13163" b="1"/>
          <a:stretch/>
        </p:blipFill>
        <p:spPr>
          <a:xfrm>
            <a:off x="4636008" y="640082"/>
            <a:ext cx="6916329" cy="5577837"/>
          </a:xfrm>
          <a:prstGeom prst="rect">
            <a:avLst/>
          </a:prstGeom>
          <a:effectLst/>
        </p:spPr>
      </p:pic>
      <p:pic>
        <p:nvPicPr>
          <p:cNvPr id="10" name="Kuva 9">
            <a:extLst>
              <a:ext uri="{FF2B5EF4-FFF2-40B4-BE49-F238E27FC236}">
                <a16:creationId xmlns:a16="http://schemas.microsoft.com/office/drawing/2014/main" id="{586E28E6-FE97-4DA1-BFE5-69AD67F72A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143625"/>
            <a:ext cx="12192001" cy="752474"/>
          </a:xfrm>
          <a:prstGeom prst="rect">
            <a:avLst/>
          </a:prstGeom>
        </p:spPr>
      </p:pic>
    </p:spTree>
    <p:extLst>
      <p:ext uri="{BB962C8B-B14F-4D97-AF65-F5344CB8AC3E}">
        <p14:creationId xmlns:p14="http://schemas.microsoft.com/office/powerpoint/2010/main" val="364431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18722BEB-2F6E-43BC-87D4-20FD295FA4BB}"/>
              </a:ext>
            </a:extLst>
          </p:cNvPr>
          <p:cNvSpPr>
            <a:spLocks noGrp="1"/>
          </p:cNvSpPr>
          <p:nvPr>
            <p:ph type="title"/>
          </p:nvPr>
        </p:nvSpPr>
        <p:spPr>
          <a:xfrm>
            <a:off x="6094105" y="802955"/>
            <a:ext cx="4977976" cy="1454051"/>
          </a:xfrm>
        </p:spPr>
        <p:txBody>
          <a:bodyPr>
            <a:normAutofit/>
          </a:bodyPr>
          <a:lstStyle/>
          <a:p>
            <a:r>
              <a:rPr lang="fi-FI">
                <a:solidFill>
                  <a:srgbClr val="000000"/>
                </a:solidFill>
              </a:rPr>
              <a:t>Suunnittelussa otettava huomioon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E9DFA992-94C1-4BC1-8EAF-AE92EE190D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Sisällön paikkamerkki 2">
            <a:extLst>
              <a:ext uri="{FF2B5EF4-FFF2-40B4-BE49-F238E27FC236}">
                <a16:creationId xmlns:a16="http://schemas.microsoft.com/office/drawing/2014/main" id="{F7A4FC39-FBC4-47FE-8512-7128634770FA}"/>
              </a:ext>
            </a:extLst>
          </p:cNvPr>
          <p:cNvSpPr>
            <a:spLocks noGrp="1"/>
          </p:cNvSpPr>
          <p:nvPr>
            <p:ph idx="1"/>
          </p:nvPr>
        </p:nvSpPr>
        <p:spPr>
          <a:xfrm>
            <a:off x="6090574" y="2421682"/>
            <a:ext cx="4977578" cy="3639289"/>
          </a:xfrm>
        </p:spPr>
        <p:txBody>
          <a:bodyPr anchor="ctr">
            <a:normAutofit/>
          </a:bodyPr>
          <a:lstStyle/>
          <a:p>
            <a:r>
              <a:rPr lang="fi-FI" sz="1400" dirty="0">
                <a:solidFill>
                  <a:srgbClr val="000000"/>
                </a:solidFill>
              </a:rPr>
              <a:t>Ratavaraukset, ampumaurheilukoulun kesto</a:t>
            </a:r>
          </a:p>
          <a:p>
            <a:r>
              <a:rPr lang="fi-FI" sz="1400" dirty="0">
                <a:solidFill>
                  <a:srgbClr val="000000"/>
                </a:solidFill>
              </a:rPr>
              <a:t>Budjetti ja osallistumismaksun määrittäminen</a:t>
            </a:r>
          </a:p>
          <a:p>
            <a:r>
              <a:rPr lang="fi-FI" sz="1400" dirty="0">
                <a:solidFill>
                  <a:srgbClr val="000000"/>
                </a:solidFill>
              </a:rPr>
              <a:t>Ampumaurheilukoulun ohjelma ja kertakohtaiset teemat</a:t>
            </a:r>
          </a:p>
          <a:p>
            <a:r>
              <a:rPr lang="fi-FI" sz="1400" dirty="0">
                <a:solidFill>
                  <a:srgbClr val="000000"/>
                </a:solidFill>
              </a:rPr>
              <a:t>Tiedotus ja markkinointi</a:t>
            </a:r>
          </a:p>
          <a:p>
            <a:r>
              <a:rPr lang="fi-FI" sz="1400" dirty="0">
                <a:solidFill>
                  <a:srgbClr val="000000"/>
                </a:solidFill>
              </a:rPr>
              <a:t>Missä ja milloin?</a:t>
            </a:r>
          </a:p>
          <a:p>
            <a:r>
              <a:rPr lang="fi-FI" sz="1400" dirty="0">
                <a:solidFill>
                  <a:srgbClr val="000000"/>
                </a:solidFill>
              </a:rPr>
              <a:t>Ilmoittautumisten vastaanotto</a:t>
            </a:r>
          </a:p>
          <a:p>
            <a:r>
              <a:rPr lang="fi-FI" sz="1400" dirty="0">
                <a:solidFill>
                  <a:srgbClr val="000000"/>
                </a:solidFill>
              </a:rPr>
              <a:t>Ohjaajat</a:t>
            </a:r>
          </a:p>
          <a:p>
            <a:r>
              <a:rPr lang="fi-FI" sz="1400" dirty="0">
                <a:solidFill>
                  <a:srgbClr val="000000"/>
                </a:solidFill>
              </a:rPr>
              <a:t>Ketkä?</a:t>
            </a:r>
          </a:p>
          <a:p>
            <a:r>
              <a:rPr lang="fi-FI" sz="1400" dirty="0">
                <a:solidFill>
                  <a:srgbClr val="000000"/>
                </a:solidFill>
              </a:rPr>
              <a:t>Montako tarvitaan?</a:t>
            </a:r>
          </a:p>
          <a:p>
            <a:r>
              <a:rPr lang="fi-FI" sz="1400" dirty="0">
                <a:solidFill>
                  <a:srgbClr val="000000"/>
                </a:solidFill>
              </a:rPr>
              <a:t>Ohjaajakoulutus</a:t>
            </a:r>
          </a:p>
          <a:p>
            <a:endParaRPr lang="fi-FI" sz="1400" dirty="0">
              <a:solidFill>
                <a:srgbClr val="000000"/>
              </a:solidFill>
            </a:endParaRPr>
          </a:p>
        </p:txBody>
      </p:sp>
      <p:pic>
        <p:nvPicPr>
          <p:cNvPr id="8" name="Kuva 7">
            <a:extLst>
              <a:ext uri="{FF2B5EF4-FFF2-40B4-BE49-F238E27FC236}">
                <a16:creationId xmlns:a16="http://schemas.microsoft.com/office/drawing/2014/main" id="{DA171EF2-A367-4824-81D1-136FCE4091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6143625"/>
            <a:ext cx="12192001" cy="752474"/>
          </a:xfrm>
          <a:prstGeom prst="rect">
            <a:avLst/>
          </a:prstGeom>
        </p:spPr>
      </p:pic>
    </p:spTree>
    <p:extLst>
      <p:ext uri="{BB962C8B-B14F-4D97-AF65-F5344CB8AC3E}">
        <p14:creationId xmlns:p14="http://schemas.microsoft.com/office/powerpoint/2010/main" val="380318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A0E722-0EDA-41C4-96EB-7727E901084D}"/>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a:t>Suunnittelussa huomioitavaa</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B0FBAE11-2E00-4440-BABD-0B0A82CA0C53}"/>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fi-FI" sz="1700" noProof="1"/>
              <a:t>Uuden toiminnan eli ampumaurheilukoulun suunnittelussa on otettava huomioon käytettävissä olevat tilat. Vapaana olevat ratavuorot määrittävät ampumaurheilukoulun ajankohdan ja keston. Toiminnan järjestämisestä aiheutuvat kulut määrittävät osallistumismaksun suuruuden. Yksi tärkeimmistä asioista ovat sitoutuneet ja innostuneet ohjaajat. Ohjaajien vastuulla on suunnitella ohjelma ja kertakohtaiset teemat. Heidän osaamisen kautta lapset oletettavasti innostuvat lajista ja haluavat jatkaa harrastuksen parissa. Ohjaajien lisäksi on tärkeää, että käytännön järjestelyt toimivat hyvin seurassa. </a:t>
            </a:r>
          </a:p>
          <a:p>
            <a:pPr marL="0"/>
            <a:endParaRPr lang="en-US" sz="1700" dirty="0"/>
          </a:p>
        </p:txBody>
      </p:sp>
      <p:pic>
        <p:nvPicPr>
          <p:cNvPr id="6" name="Sisällön paikkamerkki 5" descr="Kuva, joka sisältää kohteen henkilö, rakennus, ulko, maa&#10;&#10;Kuvaus luotu automaattisesti">
            <a:extLst>
              <a:ext uri="{FF2B5EF4-FFF2-40B4-BE49-F238E27FC236}">
                <a16:creationId xmlns:a16="http://schemas.microsoft.com/office/drawing/2014/main" id="{D87C44E8-7FE4-4548-BF34-894AD92CC33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6323" r="1" b="2116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7" name="Kuva 6">
            <a:extLst>
              <a:ext uri="{FF2B5EF4-FFF2-40B4-BE49-F238E27FC236}">
                <a16:creationId xmlns:a16="http://schemas.microsoft.com/office/drawing/2014/main" id="{94E92D2B-878E-4518-99EC-84186E93C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74083"/>
            <a:ext cx="12192001" cy="883916"/>
          </a:xfrm>
          <a:prstGeom prst="rect">
            <a:avLst/>
          </a:prstGeom>
        </p:spPr>
      </p:pic>
    </p:spTree>
    <p:extLst>
      <p:ext uri="{BB962C8B-B14F-4D97-AF65-F5344CB8AC3E}">
        <p14:creationId xmlns:p14="http://schemas.microsoft.com/office/powerpoint/2010/main" val="1470706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9F5F07C-3422-42FE-A90A-F4DA28121014}"/>
              </a:ext>
            </a:extLst>
          </p:cNvPr>
          <p:cNvSpPr>
            <a:spLocks noGrp="1"/>
          </p:cNvSpPr>
          <p:nvPr>
            <p:ph sz="half" idx="1"/>
          </p:nvPr>
        </p:nvSpPr>
        <p:spPr>
          <a:xfrm>
            <a:off x="805542" y="1114425"/>
            <a:ext cx="6382657" cy="4939241"/>
          </a:xfrm>
        </p:spPr>
        <p:txBody>
          <a:bodyPr vert="horz" lIns="91440" tIns="45720" rIns="91440" bIns="45720" rtlCol="0" anchor="t">
            <a:normAutofit lnSpcReduction="10000"/>
          </a:bodyPr>
          <a:lstStyle/>
          <a:p>
            <a:pPr marL="0" indent="0">
              <a:buNone/>
            </a:pPr>
            <a:r>
              <a:rPr lang="fi-FI" sz="2400" noProof="1"/>
              <a:t>Ensimmäisen kokoontumiskerran yhteydessä tai sen jälkeen kannattaa pitää vanhemmille infotilaisuus. Tilaisuuden alussa on hyvä esitellä lyhyesti seura ja sen toiminta sekä ampumaurheilukoulun tavoitteet. Muita käsiteltäviä asioita ovat turvallisuuteen, aseisiin ja varusteisiin liittyvät asiat. Kannattaa myös ottaa esiin, minkälaista roolia seura toivoo vanhemmilta ja onko heille esimerkiksi tarjolla jonkinlaisia tehtäviä. Vanhemmille on hyvä antaa kirjallisena paperilla ampumaurheilukoulun kesto, hinta sekä tietoa vakuutuksista. Samassa yhteydessä voi kertoa, miten harrastusta voi jatkaa ampumaurheilukoulun jälkeen.</a:t>
            </a:r>
          </a:p>
          <a:p>
            <a:pPr marL="0"/>
            <a:endParaRPr lang="en-US" sz="2400" dirty="0"/>
          </a:p>
        </p:txBody>
      </p:sp>
      <p:sp>
        <p:nvSpPr>
          <p:cNvPr id="24" name="Freeform: Shape 23">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Kuva 7" descr="Kuva, joka sisältää kohteen teksti&#10;&#10;Kuvaus luotu automaattisesti">
            <a:extLst>
              <a:ext uri="{FF2B5EF4-FFF2-40B4-BE49-F238E27FC236}">
                <a16:creationId xmlns:a16="http://schemas.microsoft.com/office/drawing/2014/main" id="{70AB717C-2BCA-409C-85EF-A54F8C509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9388">
            <a:off x="9534422" y="543242"/>
            <a:ext cx="1891982" cy="2674180"/>
          </a:xfrm>
          <a:prstGeom prst="rect">
            <a:avLst/>
          </a:prstGeom>
          <a:ln>
            <a:noFill/>
          </a:ln>
          <a:effectLst>
            <a:outerShdw blurRad="190500" algn="tl" rotWithShape="0">
              <a:srgbClr val="000000">
                <a:alpha val="70000"/>
              </a:srgbClr>
            </a:outerShdw>
          </a:effectLst>
        </p:spPr>
      </p:pic>
      <p:sp>
        <p:nvSpPr>
          <p:cNvPr id="28" name="Freeform: Shape 27">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Sisällön paikkamerkki 5" descr="Kuva, joka sisältää kohteen teksti&#10;&#10;Kuvaus luotu automaattisesti">
            <a:extLst>
              <a:ext uri="{FF2B5EF4-FFF2-40B4-BE49-F238E27FC236}">
                <a16:creationId xmlns:a16="http://schemas.microsoft.com/office/drawing/2014/main" id="{582CF000-0685-4F1B-924D-AC195AEF1FF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rot="378276">
            <a:off x="8396609" y="502236"/>
            <a:ext cx="1360477" cy="1922936"/>
          </a:xfrm>
          <a:prstGeom prst="rect">
            <a:avLst/>
          </a:prstGeom>
          <a:ln>
            <a:noFill/>
          </a:ln>
          <a:effectLst>
            <a:outerShdw blurRad="190500" algn="tl" rotWithShape="0">
              <a:srgbClr val="000000">
                <a:alpha val="70000"/>
              </a:srgbClr>
            </a:outerShdw>
          </a:effectLst>
        </p:spPr>
      </p:pic>
      <p:sp>
        <p:nvSpPr>
          <p:cNvPr id="9" name="Suorakulmio 8">
            <a:extLst>
              <a:ext uri="{FF2B5EF4-FFF2-40B4-BE49-F238E27FC236}">
                <a16:creationId xmlns:a16="http://schemas.microsoft.com/office/drawing/2014/main" id="{4E93DB1C-E075-4195-B39E-17F429E90AAB}"/>
              </a:ext>
            </a:extLst>
          </p:cNvPr>
          <p:cNvSpPr/>
          <p:nvPr/>
        </p:nvSpPr>
        <p:spPr>
          <a:xfrm>
            <a:off x="9289726" y="4868344"/>
            <a:ext cx="2756782" cy="1077218"/>
          </a:xfrm>
          <a:prstGeom prst="rect">
            <a:avLst/>
          </a:prstGeom>
        </p:spPr>
        <p:txBody>
          <a:bodyPr wrap="square">
            <a:spAutoFit/>
          </a:bodyPr>
          <a:lstStyle/>
          <a:p>
            <a:r>
              <a:rPr lang="fi-FI" sz="3200" b="1" noProof="1">
                <a:solidFill>
                  <a:schemeClr val="bg1"/>
                </a:solidFill>
              </a:rPr>
              <a:t>Infotilaisuus</a:t>
            </a:r>
          </a:p>
          <a:p>
            <a:r>
              <a:rPr lang="fi-FI" sz="3200" b="1" noProof="1">
                <a:solidFill>
                  <a:schemeClr val="bg1"/>
                </a:solidFill>
              </a:rPr>
              <a:t>vanhemmille</a:t>
            </a:r>
          </a:p>
        </p:txBody>
      </p:sp>
      <p:pic>
        <p:nvPicPr>
          <p:cNvPr id="10" name="Kuva 9">
            <a:extLst>
              <a:ext uri="{FF2B5EF4-FFF2-40B4-BE49-F238E27FC236}">
                <a16:creationId xmlns:a16="http://schemas.microsoft.com/office/drawing/2014/main" id="{07FD7FB9-7468-4969-B88C-33E839CA28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974083"/>
            <a:ext cx="12192001" cy="883916"/>
          </a:xfrm>
          <a:prstGeom prst="rect">
            <a:avLst/>
          </a:prstGeom>
        </p:spPr>
      </p:pic>
    </p:spTree>
    <p:extLst>
      <p:ext uri="{BB962C8B-B14F-4D97-AF65-F5344CB8AC3E}">
        <p14:creationId xmlns:p14="http://schemas.microsoft.com/office/powerpoint/2010/main" val="276832746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722A35-1509-4F24-BE74-E15319B3B952}"/>
              </a:ext>
            </a:extLst>
          </p:cNvPr>
          <p:cNvSpPr>
            <a:spLocks noGrp="1"/>
          </p:cNvSpPr>
          <p:nvPr>
            <p:ph type="title"/>
          </p:nvPr>
        </p:nvSpPr>
        <p:spPr>
          <a:xfrm>
            <a:off x="960100" y="978102"/>
            <a:ext cx="10588434" cy="1062644"/>
          </a:xfrm>
        </p:spPr>
        <p:txBody>
          <a:bodyPr anchor="b">
            <a:normAutofit/>
          </a:bodyPr>
          <a:lstStyle/>
          <a:p>
            <a:r>
              <a:rPr lang="fi-FI"/>
              <a:t>Vanhempien infotilaisuuden ohjelma</a:t>
            </a:r>
          </a:p>
        </p:txBody>
      </p:sp>
      <p:cxnSp>
        <p:nvCxnSpPr>
          <p:cNvPr id="19" name="Straight Connector 1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97B7DD30-E5CA-43D0-BB44-4B5DCE4E87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3206" y="2489329"/>
            <a:ext cx="2928114" cy="2928114"/>
          </a:xfrm>
          <a:prstGeom prst="rect">
            <a:avLst/>
          </a:prstGeom>
        </p:spPr>
      </p:pic>
      <p:sp>
        <p:nvSpPr>
          <p:cNvPr id="3" name="Sisällön paikkamerkki 2">
            <a:extLst>
              <a:ext uri="{FF2B5EF4-FFF2-40B4-BE49-F238E27FC236}">
                <a16:creationId xmlns:a16="http://schemas.microsoft.com/office/drawing/2014/main" id="{5C63004D-17A6-4C64-AEAE-D08D2CE9620F}"/>
              </a:ext>
            </a:extLst>
          </p:cNvPr>
          <p:cNvSpPr>
            <a:spLocks noGrp="1"/>
          </p:cNvSpPr>
          <p:nvPr>
            <p:ph idx="1"/>
          </p:nvPr>
        </p:nvSpPr>
        <p:spPr>
          <a:xfrm>
            <a:off x="4955354" y="2682433"/>
            <a:ext cx="6282169" cy="3215749"/>
          </a:xfrm>
        </p:spPr>
        <p:txBody>
          <a:bodyPr>
            <a:normAutofit/>
          </a:bodyPr>
          <a:lstStyle/>
          <a:p>
            <a:r>
              <a:rPr lang="fi-FI" sz="2400"/>
              <a:t> Seura ja ampumakoulu</a:t>
            </a:r>
          </a:p>
          <a:p>
            <a:r>
              <a:rPr lang="fi-FI" sz="2400"/>
              <a:t> Turvallisuus</a:t>
            </a:r>
          </a:p>
          <a:p>
            <a:r>
              <a:rPr lang="fi-FI" sz="2400"/>
              <a:t> Aseet ja varusteet</a:t>
            </a:r>
          </a:p>
          <a:p>
            <a:r>
              <a:rPr lang="fi-FI" sz="2400"/>
              <a:t> Vanhempien rooli ja tehtävät</a:t>
            </a:r>
          </a:p>
          <a:p>
            <a:r>
              <a:rPr lang="fi-FI" sz="2400"/>
              <a:t> Harrastuksen jatko ampumakoulun jälkeen</a:t>
            </a:r>
          </a:p>
          <a:p>
            <a:r>
              <a:rPr lang="fi-FI" sz="2400"/>
              <a:t> Käytännön lajikokeilu</a:t>
            </a:r>
          </a:p>
          <a:p>
            <a:endParaRPr lang="fi-FI" sz="2400"/>
          </a:p>
        </p:txBody>
      </p:sp>
      <p:pic>
        <p:nvPicPr>
          <p:cNvPr id="8" name="Kuva 7">
            <a:extLst>
              <a:ext uri="{FF2B5EF4-FFF2-40B4-BE49-F238E27FC236}">
                <a16:creationId xmlns:a16="http://schemas.microsoft.com/office/drawing/2014/main" id="{4A848671-7AD5-482D-92D7-80E8E6C1B9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974083"/>
            <a:ext cx="12192001" cy="883916"/>
          </a:xfrm>
          <a:prstGeom prst="rect">
            <a:avLst/>
          </a:prstGeom>
        </p:spPr>
      </p:pic>
    </p:spTree>
    <p:extLst>
      <p:ext uri="{BB962C8B-B14F-4D97-AF65-F5344CB8AC3E}">
        <p14:creationId xmlns:p14="http://schemas.microsoft.com/office/powerpoint/2010/main" val="3685520547"/>
      </p:ext>
    </p:extLst>
  </p:cSld>
  <p:clrMapOvr>
    <a:masterClrMapping/>
  </p:clrMapOvr>
</p:sld>
</file>

<file path=ppt/theme/theme1.xml><?xml version="1.0" encoding="utf-8"?>
<a:theme xmlns:a="http://schemas.openxmlformats.org/drawingml/2006/main" name="Office Theme">
  <a:themeElements>
    <a:clrScheme name="SAL">
      <a:dk1>
        <a:srgbClr val="0E3754"/>
      </a:dk1>
      <a:lt1>
        <a:sysClr val="window" lastClr="FFFFFF"/>
      </a:lt1>
      <a:dk2>
        <a:srgbClr val="0E3754"/>
      </a:dk2>
      <a:lt2>
        <a:srgbClr val="F2F2F2"/>
      </a:lt2>
      <a:accent1>
        <a:srgbClr val="5FACE3"/>
      </a:accent1>
      <a:accent2>
        <a:srgbClr val="FF9900"/>
      </a:accent2>
      <a:accent3>
        <a:srgbClr val="36AFCE"/>
      </a:accent3>
      <a:accent4>
        <a:srgbClr val="1D6FA9"/>
      </a:accent4>
      <a:accent5>
        <a:srgbClr val="86CFE1"/>
      </a:accent5>
      <a:accent6>
        <a:srgbClr val="FF9900"/>
      </a:accent6>
      <a:hlink>
        <a:srgbClr val="0563C1"/>
      </a:hlink>
      <a:folHlink>
        <a:srgbClr val="0070C0"/>
      </a:folHlink>
    </a:clrScheme>
    <a:fontScheme name="SAL fontit">
      <a:majorFont>
        <a:latin typeface="Myanmar Text"/>
        <a:ea typeface=""/>
        <a:cs typeface=""/>
      </a:majorFont>
      <a:minorFont>
        <a:latin typeface="Myanmar Text"/>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1168</Words>
  <Application>Microsoft Office PowerPoint</Application>
  <PresentationFormat>Laajakuva</PresentationFormat>
  <Paragraphs>92</Paragraphs>
  <Slides>11</Slides>
  <Notes>10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Arial</vt:lpstr>
      <vt:lpstr>Calibri</vt:lpstr>
      <vt:lpstr>Myanmar Text</vt:lpstr>
      <vt:lpstr>Office Theme</vt:lpstr>
      <vt:lpstr>Ampumaurheilukoulun perustaminen </vt:lpstr>
      <vt:lpstr>Ampumaurheiluseuran tavoitteita</vt:lpstr>
      <vt:lpstr>Ampumaurheilukoulun  merkitys</vt:lpstr>
      <vt:lpstr>Lähtötilanteen kartoitus</vt:lpstr>
      <vt:lpstr>Harrastustoimintaa ja lajin kehitystyötä</vt:lpstr>
      <vt:lpstr>Suunnittelussa otettava huomioon</vt:lpstr>
      <vt:lpstr>Suunnittelussa huomioitavaa</vt:lpstr>
      <vt:lpstr>PowerPoint-esitys</vt:lpstr>
      <vt:lpstr>Vanhempien infotilaisuuden ohjelma</vt:lpstr>
      <vt:lpstr>Toiminnan jatkuvuus ja säännöllisyys</vt:lpstr>
      <vt:lpstr>Ampumaurheilukoulun teemat kokoontumiskerroille / esimerkkimalli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Ampumaurheilukoulun perustaminen</dc:title>
  <dc:creator>Timo Rautio SAL</dc:creator>
  <cp:lastModifiedBy>Timo Rautio</cp:lastModifiedBy>
  <cp:revision>10</cp:revision>
  <dcterms:created xsi:type="dcterms:W3CDTF">2019-02-18T12:28:05Z</dcterms:created>
  <dcterms:modified xsi:type="dcterms:W3CDTF">2021-10-29T10:55:02Z</dcterms:modified>
</cp:coreProperties>
</file>